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78" d="100"/>
          <a:sy n="78" d="100"/>
        </p:scale>
        <p:origin x="-102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9/6/2011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9/6/2011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7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Overhead Lines </a:t>
            </a:r>
            <a:br>
              <a:rPr lang="en-US" dirty="0"/>
            </a:br>
            <a:r>
              <a:rPr lang="en-US" dirty="0"/>
              <a:t>Underground lines</a:t>
            </a:r>
            <a:br>
              <a:rPr lang="en-US" dirty="0"/>
            </a:br>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5940088"/>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3539430"/>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 </a:t>
            </a:r>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286000" y="3276600"/>
                <a:ext cx="6248400" cy="164327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286000" y="3276600"/>
                <a:ext cx="6248400" cy="164327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6801"/>
            <a:ext cx="9144000" cy="3354765"/>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800100" lvl="1" indent="-342900">
              <a:buFont typeface="Wingdings" pitchFamily="2" charset="2"/>
              <a:buChar char="Ø"/>
            </a:pPr>
            <a:r>
              <a:rPr lang="en-US" sz="24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400" dirty="0" smtClean="0">
                <a:latin typeface="Times New Roman" pitchFamily="18" charset="0"/>
                <a:cs typeface="Times New Roman" pitchFamily="18" charset="0"/>
              </a:rPr>
              <a:t>Length of the conductor is one mile.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 name="Rectangle 6"/>
              <p:cNvSpPr/>
              <p:nvPr/>
            </p:nvSpPr>
            <p:spPr>
              <a:xfrm>
                <a:off x="1447800" y="4382106"/>
                <a:ext cx="6477000" cy="2380716"/>
              </a:xfrm>
              <a:prstGeom prst="rect">
                <a:avLst/>
              </a:prstGeom>
            </p:spPr>
            <p:txBody>
              <a:bodyPr wrap="square">
                <a:spAutoFit/>
              </a:bodyPr>
              <a:lstStyle/>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endParaRPr lang="en-US" sz="2400" dirty="0" smtClean="0">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2400" dirty="0" smtClean="0"/>
              </a:p>
              <a:p>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447800" y="4382106"/>
                <a:ext cx="6477000" cy="23807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95400"/>
            <a:ext cx="8474907" cy="3886200"/>
          </a:xfrm>
          <a:prstGeom prst="rect">
            <a:avLst/>
          </a:prstGeom>
        </p:spPr>
      </p:pic>
      <p:sp>
        <p:nvSpPr>
          <p:cNvPr id="3" name="TextBox 2"/>
          <p:cNvSpPr txBox="1"/>
          <p:nvPr/>
        </p:nvSpPr>
        <p:spPr>
          <a:xfrm>
            <a:off x="5791200" y="57912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1" y="1524000"/>
                <a:ext cx="9144000" cy="5347490"/>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d>
                      <m:dPr>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e>
                    </m:d>
                  </m:oMath>
                </a14:m>
                <a:r>
                  <a:rPr lang="en-US" sz="24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KVL</a:t>
                </a:r>
                <a:r>
                  <a:rPr lang="en-US" sz="2400" dirty="0" smtClean="0">
                    <a:latin typeface="Times New Roman" pitchFamily="18" charset="0"/>
                    <a:cs typeface="Times New Roman" pitchFamily="18" charset="0"/>
                  </a:rPr>
                  <a:t>)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(11)  </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(12)</a:t>
                </a:r>
                <a:endParaRPr lang="en-US" sz="2400" dirty="0">
                  <a:latin typeface="Times New Roman" pitchFamily="18" charset="0"/>
                  <a:cs typeface="Times New Roman" pitchFamily="18" charset="0"/>
                </a:endParaRPr>
              </a:p>
              <a:p>
                <a:pPr algn="ctr">
                  <a:spcAft>
                    <a:spcPts val="600"/>
                  </a:spcAft>
                </a:pPr>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 y="1524000"/>
                <a:ext cx="9144000" cy="5347490"/>
              </a:xfrm>
              <a:prstGeom prst="rect">
                <a:avLst/>
              </a:prstGeom>
              <a:blipFill rotWithShape="1">
                <a:blip r:embed="rId3"/>
                <a:stretch>
                  <a:fillRect l="-867" t="-912"/>
                </a:stretch>
              </a:blipFill>
            </p:spPr>
            <p:txBody>
              <a:bodyPr/>
              <a:lstStyle/>
              <a:p>
                <a:r>
                  <a:rPr lang="en-US">
                    <a:noFill/>
                  </a:rPr>
                  <a:t> </a:t>
                </a:r>
              </a:p>
            </p:txBody>
          </p:sp>
        </mc:Fallback>
      </mc:AlternateContent>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59" y="1905000"/>
            <a:ext cx="8747541" cy="3069699"/>
          </a:xfrm>
          <a:prstGeom prst="rect">
            <a:avLst/>
          </a:prstGeom>
        </p:spPr>
      </p:pic>
      <p:sp>
        <p:nvSpPr>
          <p:cNvPr id="5" name="TextBox 4"/>
          <p:cNvSpPr txBox="1"/>
          <p:nvPr/>
        </p:nvSpPr>
        <p:spPr>
          <a:xfrm>
            <a:off x="6333688" y="5638800"/>
            <a:ext cx="2133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 name="Rectangle 5"/>
              <p:cNvSpPr/>
              <p:nvPr/>
            </p:nvSpPr>
            <p:spPr>
              <a:xfrm>
                <a:off x="0" y="4700264"/>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(13)</a:t>
                </a:r>
              </a:p>
              <a:p>
                <a:pPr algn="just"/>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4700264"/>
                <a:ext cx="9144000" cy="1793761"/>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0" y="1447800"/>
            <a:ext cx="9144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1981200"/>
                <a:ext cx="9144000" cy="1488164"/>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981200"/>
                <a:ext cx="9144000" cy="148816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52400" y="3733800"/>
            <a:ext cx="83820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94008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 :</a:t>
            </a:r>
          </a:p>
          <a:p>
            <a:pPr marL="800100" lvl="1" indent="-342900">
              <a:buFont typeface="Wingdings" pitchFamily="2" charset="2"/>
              <a:buChar char="Ø"/>
            </a:pPr>
            <a:r>
              <a:rPr lang="en-US" sz="2400" dirty="0" smtClean="0">
                <a:latin typeface="Times New Roman" pitchFamily="18" charset="0"/>
                <a:cs typeface="Times New Roman" pitchFamily="18" charset="0"/>
              </a:rPr>
              <a:t>the spacing between conductors</a:t>
            </a:r>
          </a:p>
          <a:p>
            <a:pPr marL="800100" lvl="1" indent="-342900">
              <a:buFont typeface="Wingdings" pitchFamily="2" charset="2"/>
              <a:buChar char="Ø"/>
            </a:pPr>
            <a:r>
              <a:rPr lang="en-US" sz="2400" dirty="0" smtClean="0">
                <a:latin typeface="Times New Roman" pitchFamily="18" charset="0"/>
                <a:cs typeface="Times New Roman" pitchFamily="18" charset="0"/>
              </a:rPr>
              <a:t>conductor sizes</a:t>
            </a:r>
          </a:p>
          <a:p>
            <a:pPr marL="800100" lvl="1" indent="-342900">
              <a:buFont typeface="Wingdings" pitchFamily="2" charset="2"/>
              <a:buChar char="Ø"/>
            </a:pPr>
            <a:r>
              <a:rPr lang="en-US" sz="2400" dirty="0" smtClean="0">
                <a:latin typeface="Times New Roman" pitchFamily="18" charset="0"/>
                <a:cs typeface="Times New Roman" pitchFamily="18" charset="0"/>
              </a:rPr>
              <a:t> 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a:t>Part </a:t>
            </a:r>
            <a:r>
              <a:rPr lang="en-US" smtClean="0"/>
              <a:t>5: </a:t>
            </a:r>
            <a:r>
              <a:rPr lang="en-US"/>
              <a:t>IEEE </a:t>
            </a:r>
            <a:r>
              <a:rPr lang="en-US" dirty="0" smtClean="0"/>
              <a:t>Test Systems</a:t>
            </a:r>
            <a:endParaRPr lang="en-US" dirty="0"/>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066800"/>
            <a:ext cx="4191000" cy="3293209"/>
          </a:xfrm>
          <a:prstGeom prst="rect">
            <a:avLst/>
          </a:prstGeom>
          <a:noFill/>
        </p:spPr>
        <p:txBody>
          <a:bodyPr wrap="square" rtlCol="0">
            <a:spAutoFit/>
          </a:bodyPr>
          <a:lstStyle/>
          <a:p>
            <a:pPr marL="342900" indent="-342900"/>
            <a:r>
              <a:rPr lang="en-US" sz="2800" dirty="0" smtClean="0"/>
              <a:t>	</a:t>
            </a: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TextBox 5"/>
          <p:cNvSpPr txBox="1"/>
          <p:nvPr/>
        </p:nvSpPr>
        <p:spPr>
          <a:xfrm>
            <a:off x="304800" y="609600"/>
            <a:ext cx="4572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endParaRPr lang="en-US" sz="2800"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83" y="1066800"/>
            <a:ext cx="3833317" cy="38100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6200" y="5105400"/>
                <a:ext cx="9067800" cy="2039982"/>
              </a:xfrm>
              <a:prstGeom prst="rect">
                <a:avLst/>
              </a:prstGeom>
              <a:noFill/>
            </p:spPr>
            <p:txBody>
              <a:bodyPr wrap="square" rtlCol="0">
                <a:spAutoFit/>
              </a:bodyPr>
              <a:lstStyle/>
              <a:p>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𝑖𝑖</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(15)</a:t>
                </a:r>
                <a:endParaRPr lang="en-US" sz="24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(16)</a:t>
                </a:r>
                <a:endParaRPr lang="en-US" sz="24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6200" y="5105400"/>
                <a:ext cx="9067800" cy="2039982"/>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25866" y="4864217"/>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sp>
        <p:nvSpPr>
          <p:cNvPr id="4" name="TextBox 3"/>
          <p:cNvSpPr txBox="1"/>
          <p:nvPr/>
        </p:nvSpPr>
        <p:spPr>
          <a:xfrm>
            <a:off x="4639811" y="4129176"/>
            <a:ext cx="24003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7" name="TextBox 6"/>
          <p:cNvSpPr txBox="1"/>
          <p:nvPr/>
        </p:nvSpPr>
        <p:spPr>
          <a:xfrm>
            <a:off x="304800" y="609600"/>
            <a:ext cx="4572000" cy="89255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r>
              <a:rPr lang="en-US" sz="2800" dirty="0" smtClean="0"/>
              <a:t>	</a:t>
            </a:r>
            <a:endParaRPr lang="en-US" sz="2400" dirty="0" smtClean="0">
              <a:latin typeface="Times New Roman" pitchFamily="18" charset="0"/>
              <a:cs typeface="Times New Roman" pitchFamily="18" charset="0"/>
            </a:endParaRPr>
          </a:p>
          <a:p>
            <a:pPr marL="342900" indent="-342900"/>
            <a:r>
              <a:rPr lang="en-US" sz="2400" dirty="0" smtClean="0">
                <a:latin typeface="Times New Roman" pitchFamily="18" charset="0"/>
                <a:cs typeface="Times New Roman" pitchFamily="18" charset="0"/>
              </a:rPr>
              <a:t>Variable Definitions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76200" y="1818007"/>
                <a:ext cx="8915399" cy="4582793"/>
              </a:xfrm>
              <a:prstGeom prst="rect">
                <a:avLst/>
              </a:prstGeom>
            </p:spPr>
            <p:txBody>
              <a:bodyPr wrap="square">
                <a:spAutoFit/>
              </a:bodyPr>
              <a:lstStyle/>
              <a:p>
                <a:pPr>
                  <a:spcAft>
                    <a:spcPts val="1200"/>
                  </a:spcAft>
                </a:pP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i="1">
                        <a:latin typeface="Cambria Math"/>
                      </a:rPr>
                      <m:t>= </m:t>
                    </m:r>
                  </m:oMath>
                </a14:m>
                <a:r>
                  <a:rPr lang="en-US" sz="24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400" i="1">
                        <a:latin typeface="Cambria Math"/>
                      </a:rPr>
                      <m:t>𝐺</m:t>
                    </m:r>
                    <m:r>
                      <a:rPr lang="en-US" sz="2400" i="1">
                        <a:latin typeface="Cambria Math"/>
                      </a:rPr>
                      <m:t>=	0.1609347×</m:t>
                    </m:r>
                    <m:sSup>
                      <m:sSupPr>
                        <m:ctrlPr>
                          <a:rPr lang="en-US" sz="2400" i="1">
                            <a:latin typeface="Cambria Math"/>
                          </a:rPr>
                        </m:ctrlPr>
                      </m:sSupPr>
                      <m:e>
                        <m:r>
                          <a:rPr lang="en-US" sz="2400" i="1">
                            <a:latin typeface="Cambria Math"/>
                          </a:rPr>
                          <m:t>10</m:t>
                        </m:r>
                      </m:e>
                      <m:sup>
                        <m:r>
                          <a:rPr lang="en-US" sz="2400" i="1">
                            <a:latin typeface="Cambria Math"/>
                          </a:rPr>
                          <m:t>−3 </m:t>
                        </m:r>
                      </m:sup>
                    </m:sSup>
                  </m:oMath>
                </a14:m>
                <a:r>
                  <a:rPr lang="en-US" sz="2400" dirty="0">
                    <a:latin typeface="Times New Roman" pitchFamily="18" charset="0"/>
                    <a:cs typeface="Times New Roman" pitchFamily="18" charset="0"/>
                  </a:rPr>
                  <a:t> Ω/mile</a:t>
                </a:r>
              </a:p>
              <a:p>
                <a:pPr>
                  <a:spcAft>
                    <a:spcPts val="1200"/>
                  </a:spcAft>
                </a:pP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radius </a:t>
                </a:r>
                <a:r>
                  <a:rPr lang="en-US" sz="2400" dirty="0">
                    <a:latin typeface="Times New Roman" pitchFamily="18" charset="0"/>
                    <a:cs typeface="Times New Roman" pitchFamily="18" charset="0"/>
                  </a:rPr>
                  <a:t>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in feet</a:t>
                </a:r>
              </a:p>
              <a:p>
                <a:pPr>
                  <a:spcAft>
                    <a:spcPts val="1200"/>
                  </a:spcAft>
                </a:pP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system </a:t>
                </a:r>
                <a:r>
                  <a:rPr lang="en-US" sz="24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resistivity </a:t>
                </a:r>
                <a:r>
                  <a:rPr lang="en-US" sz="24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image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𝜃</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angle </a:t>
                </a:r>
                <a:r>
                  <a:rPr lang="en-US" sz="2400" dirty="0">
                    <a:latin typeface="Times New Roman" pitchFamily="18" charset="0"/>
                    <a:cs typeface="Times New Roman" pitchFamily="18" charset="0"/>
                  </a:rPr>
                  <a:t>between a pair of lines drawn from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a:t>
                </a: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own image and </a:t>
                </a:r>
                <a:r>
                  <a:rPr lang="en-US" sz="2400" dirty="0" smtClean="0">
                    <a:latin typeface="Times New Roman" pitchFamily="18" charset="0"/>
                    <a:cs typeface="Times New Roman" pitchFamily="18" charset="0"/>
                  </a:rPr>
                  <a:t>to the </a:t>
                </a:r>
                <a:r>
                  <a:rPr lang="en-US" sz="2400" dirty="0">
                    <a:latin typeface="Times New Roman" pitchFamily="18" charset="0"/>
                    <a:cs typeface="Times New Roman" pitchFamily="18" charset="0"/>
                  </a:rPr>
                  <a:t>image of conductor </a:t>
                </a:r>
                <a14:m>
                  <m:oMath xmlns:m="http://schemas.openxmlformats.org/officeDocument/2006/math">
                    <m:r>
                      <a:rPr lang="en-US" sz="2400" i="1">
                        <a:latin typeface="Cambria Math"/>
                      </a:rPr>
                      <m:t>𝑗</m:t>
                    </m:r>
                  </m:oMath>
                </a14:m>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1818007"/>
                <a:ext cx="8915399" cy="4582793"/>
              </a:xfrm>
              <a:prstGeom prst="rect">
                <a:avLst/>
              </a:prstGeom>
              <a:blipFill rotWithShape="1">
                <a:blip r:embed="rId3"/>
                <a:stretch>
                  <a:fillRect l="-1094" t="-1064" b="-2128"/>
                </a:stretch>
              </a:blipFill>
            </p:spPr>
            <p:txBody>
              <a:bodyPr/>
              <a:lstStyle/>
              <a:p>
                <a:r>
                  <a:rPr lang="en-US">
                    <a:noFill/>
                  </a:rPr>
                  <a:t> </a:t>
                </a:r>
              </a:p>
            </p:txBody>
          </p:sp>
        </mc:Fallback>
      </mc:AlternateContent>
    </p:spTree>
    <p:extLst>
      <p:ext uri="{BB962C8B-B14F-4D97-AF65-F5344CB8AC3E}">
        <p14:creationId xmlns:p14="http://schemas.microsoft.com/office/powerpoint/2010/main" val="27268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5" name="TextBox 4"/>
          <p:cNvSpPr txBox="1"/>
          <p:nvPr/>
        </p:nvSpPr>
        <p:spPr>
          <a:xfrm>
            <a:off x="304800" y="609600"/>
            <a:ext cx="4572000" cy="116955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r>
              <a:rPr lang="en-US" dirty="0" smtClean="0"/>
              <a:t>	</a:t>
            </a:r>
          </a:p>
          <a:p>
            <a:pPr marL="342900" indent="-342900"/>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Variable Definitions (</a:t>
            </a:r>
            <a:r>
              <a:rPr lang="en-US" sz="2400" dirty="0" err="1" smtClean="0">
                <a:latin typeface="Times New Roman" pitchFamily="18" charset="0"/>
                <a:cs typeface="Times New Roman" pitchFamily="18" charset="0"/>
              </a:rPr>
              <a:t>Contd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2400" y="2438400"/>
                <a:ext cx="9144000" cy="3207673"/>
              </a:xfrm>
              <a:prstGeom prst="rect">
                <a:avLst/>
              </a:prstGeom>
            </p:spPr>
            <p:txBody>
              <a:bodyPr wrap="square">
                <a:spAutoFit/>
              </a:bodyPr>
              <a:lstStyle/>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t>  </a:t>
                </a:r>
                <a:r>
                  <a:rPr lang="en-US" sz="2400" dirty="0" smtClean="0">
                    <a:latin typeface="Times New Roman" pitchFamily="18" charset="0"/>
                    <a:cs typeface="Times New Roman" pitchFamily="18" charset="0"/>
                  </a:rPr>
                  <a:t>Ω/mile						(17)</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m:t>
                    </m:r>
                    <m:f>
                      <m:fPr>
                        <m:ctrlPr>
                          <a:rPr lang="en-US" sz="2400" i="1">
                            <a:latin typeface="Cambria Math"/>
                          </a:rPr>
                        </m:ctrlPr>
                      </m:fPr>
                      <m:num>
                        <m:r>
                          <a:rPr lang="en-US" sz="2400" i="1">
                            <a:latin typeface="Cambria Math"/>
                          </a:rPr>
                          <m:t>𝜋</m:t>
                        </m:r>
                      </m:num>
                      <m:den>
                        <m:r>
                          <a:rPr lang="en-US" sz="2400" i="1">
                            <a:latin typeface="Cambria Math"/>
                          </a:rPr>
                          <m:t>8</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r>
                          <a:rPr lang="en-US" sz="2400" i="1">
                            <a:latin typeface="Cambria Math"/>
                          </a:rPr>
                          <m:t>+</m:t>
                        </m:r>
                        <m:f>
                          <m:fPr>
                            <m:ctrlPr>
                              <a:rPr lang="en-US" sz="2400" i="1">
                                <a:latin typeface="Cambria Math"/>
                              </a:rPr>
                            </m:ctrlPr>
                          </m:fPr>
                          <m:num>
                            <m:sSubSup>
                              <m:sSubSupPr>
                                <m:ctrlPr>
                                  <a:rPr lang="en-US" sz="2400" i="1">
                                    <a:latin typeface="Cambria Math"/>
                                  </a:rPr>
                                </m:ctrlPr>
                              </m:sSubSupPr>
                              <m:e>
                                <m:r>
                                  <a:rPr lang="en-US" sz="2400" i="1">
                                    <a:latin typeface="Cambria Math"/>
                                  </a:rPr>
                                  <m:t>𝑘</m:t>
                                </m:r>
                              </m:e>
                              <m:sub>
                                <m:r>
                                  <a:rPr lang="en-US" sz="2400" i="1">
                                    <a:latin typeface="Cambria Math"/>
                                  </a:rPr>
                                  <m:t>𝑖𝑗</m:t>
                                </m:r>
                              </m:sub>
                              <m:sup>
                                <m:r>
                                  <a:rPr lang="en-US" sz="2400" i="1">
                                    <a:latin typeface="Cambria Math"/>
                                  </a:rPr>
                                  <m:t>2</m:t>
                                </m:r>
                              </m:sup>
                            </m:sSubSup>
                          </m:num>
                          <m:den>
                            <m:r>
                              <a:rPr lang="en-US" sz="2400" i="1">
                                <a:latin typeface="Cambria Math"/>
                              </a:rPr>
                              <m:t>16</m:t>
                            </m:r>
                          </m:den>
                        </m:f>
                      </m:e>
                    </m:func>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r>
                              <a:rPr lang="en-US" sz="2400" i="1">
                                <a:latin typeface="Cambria Math"/>
                              </a:rPr>
                              <m:t>2</m:t>
                            </m:r>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r>
                      <a:rPr lang="en-US" sz="2400" i="1">
                        <a:latin typeface="Cambria Math"/>
                      </a:rPr>
                      <m:t>∙</m:t>
                    </m:r>
                    <m:d>
                      <m:dPr>
                        <m:ctrlPr>
                          <a:rPr lang="en-US" sz="2400" i="1">
                            <a:latin typeface="Cambria Math"/>
                          </a:rPr>
                        </m:ctrlPr>
                      </m:dPr>
                      <m:e>
                        <m:r>
                          <a:rPr lang="en-US" sz="2400" i="1">
                            <a:latin typeface="Cambria Math"/>
                          </a:rPr>
                          <m:t>0.6728+</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e>
                    </m:d>
                  </m:oMath>
                </a14:m>
                <a:r>
                  <a:rPr lang="en-US" sz="2400" dirty="0" smtClean="0">
                    <a:latin typeface="Times New Roman" pitchFamily="18" charset="0"/>
                    <a:cs typeface="Times New Roman" pitchFamily="18" charset="0"/>
                  </a:rPr>
                  <a:t>	(18)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=−0.0386+</m:t>
                    </m:r>
                    <m:f>
                      <m:fPr>
                        <m:ctrlPr>
                          <a:rPr lang="en-US" sz="2400" i="1">
                            <a:latin typeface="Cambria Math"/>
                          </a:rPr>
                        </m:ctrlPr>
                      </m:fPr>
                      <m:num>
                        <m:r>
                          <a:rPr lang="en-US" sz="2400" i="1">
                            <a:latin typeface="Cambria Math"/>
                          </a:rPr>
                          <m:t>1</m:t>
                        </m:r>
                      </m:num>
                      <m:den>
                        <m:r>
                          <a:rPr lang="en-US" sz="2400" i="1">
                            <a:latin typeface="Cambria Math"/>
                          </a:rPr>
                          <m:t>2</m:t>
                        </m:r>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oMath>
                </a14:m>
                <a:r>
                  <a:rPr lang="en-US" sz="2400" dirty="0" smtClean="0"/>
                  <a:t>			</a:t>
                </a:r>
                <a:r>
                  <a:rPr lang="en-US" sz="2400" dirty="0" smtClean="0">
                    <a:latin typeface="Times New Roman" pitchFamily="18" charset="0"/>
                    <a:cs typeface="Times New Roman" pitchFamily="18" charset="0"/>
                  </a:rPr>
                  <a:t>(19)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𝑘</m:t>
                        </m:r>
                      </m:e>
                      <m:sub>
                        <m:r>
                          <a:rPr lang="en-US" sz="2400" i="1">
                            <a:latin typeface="Cambria Math"/>
                          </a:rPr>
                          <m:t>𝑖𝑗</m:t>
                        </m:r>
                      </m:sub>
                    </m:sSub>
                    <m:r>
                      <a:rPr lang="en-US" sz="2400" i="1">
                        <a:latin typeface="Cambria Math"/>
                      </a:rPr>
                      <m:t>=8.565×</m:t>
                    </m:r>
                    <m:sSup>
                      <m:sSupPr>
                        <m:ctrlPr>
                          <a:rPr lang="en-US" sz="2400" i="1">
                            <a:latin typeface="Cambria Math"/>
                          </a:rPr>
                        </m:ctrlPr>
                      </m:sSupPr>
                      <m:e>
                        <m:r>
                          <a:rPr lang="en-US" sz="2400" i="1">
                            <a:latin typeface="Cambria Math"/>
                          </a:rPr>
                          <m:t>10</m:t>
                        </m:r>
                      </m:e>
                      <m:sup>
                        <m:r>
                          <a:rPr lang="en-US" sz="2400" i="1">
                            <a:latin typeface="Cambria Math"/>
                          </a:rPr>
                          <m:t>−4</m:t>
                        </m:r>
                      </m:sup>
                    </m:sSup>
                    <m:r>
                      <a:rPr lang="en-US" sz="2400" i="1">
                        <a:latin typeface="Cambria Math"/>
                      </a:rPr>
                      <m:t>∙</m:t>
                    </m:r>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rad>
                      <m:radPr>
                        <m:degHide m:val="on"/>
                        <m:ctrlPr>
                          <a:rPr lang="en-US" sz="2400" i="1">
                            <a:latin typeface="Cambria Math"/>
                          </a:rPr>
                        </m:ctrlPr>
                      </m:radPr>
                      <m:deg/>
                      <m:e>
                        <m:f>
                          <m:fPr>
                            <m:ctrlPr>
                              <a:rPr lang="en-US" sz="2400" i="1">
                                <a:latin typeface="Cambria Math"/>
                              </a:rPr>
                            </m:ctrlPr>
                          </m:fPr>
                          <m:num>
                            <m:r>
                              <a:rPr lang="en-US" sz="2400" i="1">
                                <a:latin typeface="Cambria Math"/>
                              </a:rPr>
                              <m:t>𝑓</m:t>
                            </m:r>
                          </m:num>
                          <m:den>
                            <m:r>
                              <a:rPr lang="en-US" sz="2400" i="1">
                                <a:latin typeface="Cambria Math"/>
                              </a:rPr>
                              <m:t>𝑝</m:t>
                            </m:r>
                          </m:den>
                        </m:f>
                      </m:e>
                    </m:rad>
                  </m:oMath>
                </a14:m>
                <a:r>
                  <a:rPr lang="en-US" sz="2400" dirty="0"/>
                  <a:t> </a:t>
                </a:r>
                <a:r>
                  <a:rPr lang="en-US" sz="2400" dirty="0" smtClean="0"/>
                  <a:t>					</a:t>
                </a:r>
                <a:r>
                  <a:rPr lang="en-US" sz="2400" dirty="0" smtClean="0">
                    <a:latin typeface="Times New Roman" pitchFamily="18" charset="0"/>
                    <a:cs typeface="Times New Roman" pitchFamily="18" charset="0"/>
                  </a:rPr>
                  <a:t>(20)</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438400"/>
                <a:ext cx="9144000" cy="3207673"/>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4" name="TextBox 3"/>
              <p:cNvSpPr txBox="1"/>
              <p:nvPr/>
            </p:nvSpPr>
            <p:spPr>
              <a:xfrm>
                <a:off x="0" y="874767"/>
                <a:ext cx="8991600" cy="156363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𝑖𝑗</m:t>
                        </m:r>
                      </m:sub>
                    </m:sSub>
                    <m:r>
                      <a:rPr lang="en-US" sz="2400" b="0" i="1" smtClean="0">
                        <a:latin typeface="Cambria Math"/>
                      </a:rPr>
                      <m:t>= </m:t>
                    </m:r>
                    <m:f>
                      <m:fPr>
                        <m:ctrlPr>
                          <a:rPr lang="en-US" sz="2400" b="0" i="1" smtClean="0">
                            <a:latin typeface="Cambria Math"/>
                          </a:rPr>
                        </m:ctrlPr>
                      </m:fPr>
                      <m:num>
                        <m:r>
                          <a:rPr lang="en-US" sz="2400" b="0" i="1" smtClean="0">
                            <a:latin typeface="Cambria Math"/>
                            <a:ea typeface="Cambria Math"/>
                          </a:rPr>
                          <m:t>𝜋</m:t>
                        </m:r>
                      </m:num>
                      <m:den>
                        <m:r>
                          <a:rPr lang="en-US" sz="2400" b="0" i="1" smtClean="0">
                            <a:latin typeface="Cambria Math"/>
                          </a:rPr>
                          <m:t>8</m:t>
                        </m:r>
                      </m:den>
                    </m:f>
                    <m:r>
                      <a:rPr lang="en-US" sz="2400" b="0" i="1" smtClean="0">
                        <a:latin typeface="Cambria Math"/>
                      </a:rPr>
                      <m:t> </m:t>
                    </m:r>
                  </m:oMath>
                </a14:m>
                <a:r>
                  <a:rPr lang="en-US" sz="2400" dirty="0" smtClean="0">
                    <a:latin typeface="Times New Roman" pitchFamily="18" charset="0"/>
                    <a:cs typeface="Times New Roman" pitchFamily="18" charset="0"/>
                  </a:rPr>
                  <a:t>     					(21)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𝑄</m:t>
                        </m:r>
                      </m:e>
                      <m:sub>
                        <m:r>
                          <a:rPr lang="en-US" sz="2400" b="0" i="1" smtClean="0">
                            <a:latin typeface="Cambria Math"/>
                          </a:rPr>
                          <m:t>𝑖𝑗</m:t>
                        </m:r>
                      </m:sub>
                    </m:sSub>
                    <m:r>
                      <a:rPr lang="en-US" sz="2400" b="0" i="1" smtClean="0">
                        <a:latin typeface="Cambria Math"/>
                      </a:rPr>
                      <m:t>=−0.0386+</m:t>
                    </m:r>
                    <m:f>
                      <m:fPr>
                        <m:ctrlPr>
                          <a:rPr lang="en-US" sz="2400" b="0" i="1" smtClean="0">
                            <a:latin typeface="Cambria Math"/>
                          </a:rPr>
                        </m:ctrlPr>
                      </m:fPr>
                      <m:num>
                        <m:r>
                          <a:rPr lang="en-US" sz="2400" b="0" i="1" smtClean="0">
                            <a:latin typeface="Cambria Math"/>
                          </a:rPr>
                          <m:t>1</m:t>
                        </m:r>
                      </m:num>
                      <m:den>
                        <m:r>
                          <a:rPr lang="en-US" sz="2400" b="0" i="1" smtClean="0">
                            <a:latin typeface="Cambria Math"/>
                          </a:rPr>
                          <m:t>2</m:t>
                        </m:r>
                      </m:den>
                    </m:f>
                    <m:r>
                      <a:rPr lang="en-US" sz="2400" b="0" i="1" smtClean="0">
                        <a:latin typeface="Cambria Math"/>
                        <a:ea typeface="Cambria Math"/>
                      </a:rPr>
                      <m:t>∙</m:t>
                    </m:r>
                    <m:func>
                      <m:funcPr>
                        <m:ctrlPr>
                          <a:rPr lang="en-US" sz="2400" b="0" i="1" smtClean="0">
                            <a:latin typeface="Cambria Math"/>
                            <a:ea typeface="Cambria Math"/>
                          </a:rPr>
                        </m:ctrlPr>
                      </m:funcPr>
                      <m:fName>
                        <m:r>
                          <m:rPr>
                            <m:sty m:val="p"/>
                          </m:rPr>
                          <a:rPr lang="en-US" sz="2400" b="0" i="0" smtClean="0">
                            <a:latin typeface="Cambria Math"/>
                            <a:ea typeface="Cambria Math"/>
                          </a:rPr>
                          <m:t>ln</m:t>
                        </m:r>
                      </m:fName>
                      <m:e>
                        <m:f>
                          <m:fPr>
                            <m:ctrlPr>
                              <a:rPr lang="en-US" sz="2400" b="0" i="1" smtClean="0">
                                <a:latin typeface="Cambria Math"/>
                                <a:ea typeface="Cambria Math"/>
                              </a:rPr>
                            </m:ctrlPr>
                          </m:fPr>
                          <m:num>
                            <m:r>
                              <a:rPr lang="en-US" sz="2400" b="0" i="1" smtClean="0">
                                <a:latin typeface="Cambria Math"/>
                                <a:ea typeface="Cambria Math"/>
                              </a:rPr>
                              <m:t>2</m:t>
                            </m:r>
                          </m:num>
                          <m:den>
                            <m:sSub>
                              <m:sSubPr>
                                <m:ctrlPr>
                                  <a:rPr lang="en-US" sz="2400" b="0" i="1" smtClean="0">
                                    <a:latin typeface="Cambria Math"/>
                                    <a:ea typeface="Cambria Math"/>
                                  </a:rPr>
                                </m:ctrlPr>
                              </m:sSubPr>
                              <m:e>
                                <m:r>
                                  <a:rPr lang="en-US" sz="2400" b="0" i="1" smtClean="0">
                                    <a:latin typeface="Cambria Math"/>
                                    <a:ea typeface="Cambria Math"/>
                                  </a:rPr>
                                  <m:t>𝑘</m:t>
                                </m:r>
                              </m:e>
                              <m:sub>
                                <m:r>
                                  <a:rPr lang="en-US" sz="2400" b="0" i="1" smtClean="0">
                                    <a:latin typeface="Cambria Math"/>
                                    <a:ea typeface="Cambria Math"/>
                                  </a:rPr>
                                  <m:t>𝑖𝑗</m:t>
                                </m:r>
                              </m:sub>
                            </m:sSub>
                          </m:den>
                        </m:f>
                        <m:r>
                          <a:rPr lang="en-US" sz="2400" b="0" i="1" smtClean="0">
                            <a:latin typeface="Cambria Math"/>
                            <a:ea typeface="Cambria Math"/>
                          </a:rPr>
                          <m:t>  </m:t>
                        </m:r>
                      </m:e>
                    </m:func>
                  </m:oMath>
                </a14:m>
                <a:r>
                  <a:rPr lang="en-US" sz="2400" dirty="0" smtClean="0">
                    <a:latin typeface="Times New Roman" pitchFamily="18" charset="0"/>
                    <a:cs typeface="Times New Roman" pitchFamily="18" charset="0"/>
                  </a:rPr>
                  <a:t>			(22)</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874767"/>
                <a:ext cx="8991600" cy="1563633"/>
              </a:xfrm>
              <a:prstGeom prst="rect">
                <a:avLst/>
              </a:prstGeom>
              <a:blipFill rotWithShape="1">
                <a:blip r:embed="rId2"/>
                <a:stretch>
                  <a:fillRect l="-881" t="-3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2323965"/>
                <a:ext cx="9067800" cy="1333635"/>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=7.6786−</m:t>
                    </m:r>
                    <m:func>
                      <m:funcPr>
                        <m:ctrlPr>
                          <a:rPr lang="en-US" sz="2400" i="1">
                            <a:latin typeface="Cambria Math"/>
                          </a:rPr>
                        </m:ctrlPr>
                      </m:funcPr>
                      <m:fName>
                        <m:r>
                          <m:rPr>
                            <m:sty m:val="p"/>
                          </m:rPr>
                          <a:rPr lang="en-US" sz="2400">
                            <a:latin typeface="Cambria Math"/>
                          </a:rPr>
                          <m:t>ln</m:t>
                        </m:r>
                      </m:fName>
                      <m:e>
                        <m:sSub>
                          <m:sSubPr>
                            <m:ctrlPr>
                              <a:rPr lang="en-US" sz="2400" i="1">
                                <a:latin typeface="Cambria Math"/>
                              </a:rPr>
                            </m:ctrlPr>
                          </m:sSubPr>
                          <m:e>
                            <m:r>
                              <a:rPr lang="en-US" sz="2400" i="1">
                                <a:latin typeface="Cambria Math"/>
                              </a:rPr>
                              <m:t>𝑆</m:t>
                            </m:r>
                          </m:e>
                          <m:sub>
                            <m:r>
                              <a:rPr lang="en-US" sz="2400" i="1">
                                <a:latin typeface="Cambria Math"/>
                              </a:rPr>
                              <m:t>𝑖𝑗</m:t>
                            </m:r>
                          </m:sub>
                        </m:sSub>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oMath>
                </a14:m>
                <a:r>
                  <a:rPr lang="en-US" sz="2400" dirty="0" smtClean="0"/>
                  <a:t>		</a:t>
                </a:r>
                <a:r>
                  <a:rPr lang="en-US" sz="2400" dirty="0" smtClean="0">
                    <a:latin typeface="Times New Roman" pitchFamily="18" charset="0"/>
                    <a:cs typeface="Times New Roman" pitchFamily="18" charset="0"/>
                  </a:rPr>
                  <a:t>(23)</a:t>
                </a:r>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2323965"/>
                <a:ext cx="9067800" cy="1333635"/>
              </a:xfrm>
              <a:prstGeom prst="rect">
                <a:avLst/>
              </a:prstGeom>
              <a:blipFill rotWithShape="1">
                <a:blip r:embed="rId3"/>
                <a:stretch>
                  <a:fillRect l="-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0" y="4618707"/>
                <a:ext cx="8991600" cy="2163093"/>
              </a:xfrm>
              <a:prstGeom prst="rect">
                <a:avLst/>
              </a:prstGeom>
              <a:noFill/>
            </p:spPr>
            <p:txBody>
              <a:bodyPr wrap="square" rtlCol="0">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m:rPr>
                        <m:aln/>
                      </m:rP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latin typeface="Cambria Math"/>
                  </a:rPr>
                  <a:t>	</a:t>
                </a:r>
                <a:r>
                  <a:rPr lang="en-US" sz="2400" dirty="0" smtClean="0">
                    <a:latin typeface="Times New Roman" pitchFamily="18" charset="0"/>
                    <a:cs typeface="Times New Roman" pitchFamily="18" charset="0"/>
                  </a:rPr>
                  <a:t>(24)</a:t>
                </a:r>
              </a:p>
              <a:p>
                <a:endParaRPr lang="en-US" sz="2400" dirty="0" smtClean="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(25)</a:t>
                </a:r>
              </a:p>
              <a:p>
                <a:pPr algn="ct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4618707"/>
                <a:ext cx="8991600" cy="216309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0" y="3957935"/>
                <a:ext cx="91440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0" y="3957935"/>
                <a:ext cx="9144000" cy="461665"/>
              </a:xfrm>
              <a:prstGeom prst="rect">
                <a:avLst/>
              </a:prstGeom>
              <a:blipFill rotWithShape="1">
                <a:blip r:embed="rId5"/>
                <a:stretch>
                  <a:fillRect l="-86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291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0" y="1066800"/>
                <a:ext cx="79248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1066800"/>
                <a:ext cx="7924800" cy="491417"/>
              </a:xfrm>
              <a:prstGeom prst="rect">
                <a:avLst/>
              </a:prstGeom>
              <a:blipFill rotWithShape="1">
                <a:blip r:embed="rId2"/>
                <a:stretch>
                  <a:fillRect l="-100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1600200"/>
                <a:ext cx="9144000" cy="1424429"/>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(27)</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600200"/>
                <a:ext cx="9144000" cy="1424429"/>
              </a:xfrm>
              <a:prstGeom prst="rect">
                <a:avLst/>
              </a:prstGeom>
              <a:blipFill rotWithShape="1">
                <a:blip r:embed="rId3"/>
                <a:stretch>
                  <a:fillRect r="-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200400"/>
                <a:ext cx="9144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0" y="3200400"/>
                <a:ext cx="9144000" cy="491417"/>
              </a:xfrm>
              <a:prstGeom prst="rect">
                <a:avLst/>
              </a:prstGeom>
              <a:blipFill rotWithShape="1">
                <a:blip r:embed="rId4"/>
                <a:stretch>
                  <a:fillRect l="-86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0" y="3923352"/>
                <a:ext cx="9144000" cy="2553648"/>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r>
                      <a:rPr lang="en-US" sz="2400" b="0" i="1" smtClean="0">
                        <a:latin typeface="Cambria Math"/>
                      </a:rPr>
                      <m:t> </m:t>
                    </m:r>
                  </m:oMath>
                </a14:m>
                <a:r>
                  <a:rPr lang="en-US" sz="2400" dirty="0" smtClean="0">
                    <a:latin typeface="Times New Roman" pitchFamily="18" charset="0"/>
                    <a:cs typeface="Times New Roman" pitchFamily="18" charset="0"/>
                  </a:rPr>
                  <a:t>(28)</a:t>
                </a:r>
              </a:p>
              <a:p>
                <a:pPr algn="just"/>
                <a:endParaRPr lang="en-US" sz="2400" dirty="0" smtClean="0">
                  <a:latin typeface="Times New Roman" pitchFamily="18" charset="0"/>
                  <a:cs typeface="Times New Roman" pitchFamily="18" charset="0"/>
                </a:endParaRPr>
              </a:p>
              <a:p>
                <a:pPr algn="just"/>
                <a14:m>
                  <m:oMathPara xmlns:m="http://schemas.openxmlformats.org/officeDocument/2006/math">
                    <m:oMathParaPr>
                      <m:jc m:val="left"/>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oMath>
                  </m:oMathPara>
                </a14:m>
                <a:endParaRPr lang="en-US" sz="2400" i="1" dirty="0" smtClean="0">
                  <a:latin typeface="Cambria Math"/>
                </a:endParaRPr>
              </a:p>
              <a:p>
                <a:pPr algn="just"/>
                <a14:m>
                  <m:oMath xmlns:m="http://schemas.openxmlformats.org/officeDocument/2006/math">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oMath>
                </a14:m>
                <a:r>
                  <a:rPr lang="en-US" sz="2400" dirty="0" smtClean="0"/>
                  <a:t>	   </a:t>
                </a:r>
                <a:r>
                  <a:rPr lang="en-US" sz="2400" dirty="0" smtClean="0">
                    <a:latin typeface="Times New Roman" pitchFamily="18" charset="0"/>
                    <a:cs typeface="Times New Roman" pitchFamily="18" charset="0"/>
                  </a:rPr>
                  <a:t>(29)</a:t>
                </a:r>
                <a:endParaRPr lang="en-US" sz="24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0" y="3923352"/>
                <a:ext cx="9144000" cy="2553648"/>
              </a:xfrm>
              <a:prstGeom prst="rect">
                <a:avLst/>
              </a:prstGeom>
              <a:blipFill rotWithShape="1">
                <a:blip r:embed="rId5"/>
                <a:stretch>
                  <a:fillRect t="-477" r="-867"/>
                </a:stretch>
              </a:blipFill>
            </p:spPr>
            <p:txBody>
              <a:bodyPr/>
              <a:lstStyle/>
              <a:p>
                <a:r>
                  <a:rPr lang="en-US">
                    <a:noFill/>
                  </a:rPr>
                  <a:t> </a:t>
                </a:r>
              </a:p>
            </p:txBody>
          </p:sp>
        </mc:Fallback>
      </mc:AlternateContent>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Modified Carson’s Equations</a:t>
            </a:r>
            <a:endParaRPr lang="en-US"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52400" y="1524000"/>
                <a:ext cx="8991600" cy="474841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(30)</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b="0" i="1" smtClean="0">
                                    <a:latin typeface="Cambria Math"/>
                                  </a:rPr>
                                  <m:t>1</m:t>
                                </m:r>
                              </m:num>
                              <m:den>
                                <m:sSub>
                                  <m:sSubPr>
                                    <m:ctrlPr>
                                      <a:rPr lang="en-US" sz="2400" i="1">
                                        <a:latin typeface="Cambria Math"/>
                                      </a:rPr>
                                    </m:ctrlPr>
                                  </m:sSubPr>
                                  <m:e>
                                    <m:r>
                                      <a:rPr lang="en-US" sz="2400" b="0" i="1" smtClean="0">
                                        <a:latin typeface="Cambria Math"/>
                                      </a:rPr>
                                      <m:t>𝐷</m:t>
                                    </m:r>
                                  </m:e>
                                  <m:sub>
                                    <m:r>
                                      <a:rPr lang="en-US" sz="2400" b="0" i="1" smtClean="0">
                                        <a:latin typeface="Cambria Math"/>
                                      </a:rPr>
                                      <m:t>𝑖𝑗</m:t>
                                    </m:r>
                                  </m:sub>
                                </m:sSub>
                              </m:den>
                            </m:f>
                          </m:e>
                        </m:func>
                        <m:r>
                          <a:rPr lang="en-US" sz="2400" i="1">
                            <a:latin typeface="Cambria Math"/>
                          </a:rPr>
                          <m:t>+7.93402</m:t>
                        </m:r>
                      </m:e>
                    </m:d>
                  </m:oMath>
                </a14:m>
                <a:r>
                  <a:rPr lang="en-US" sz="2400" dirty="0">
                    <a:latin typeface="Times New Roman" pitchFamily="18" charset="0"/>
                    <a:cs typeface="Times New Roman" pitchFamily="18" charset="0"/>
                  </a:rPr>
                  <a:t>  Ω/mile	</a:t>
                </a:r>
                <a:r>
                  <a:rPr lang="en-US" sz="2400" dirty="0" smtClean="0">
                    <a:latin typeface="Times New Roman" pitchFamily="18" charset="0"/>
                    <a:cs typeface="Times New Roman" pitchFamily="18" charset="0"/>
                  </a:rPr>
                  <a:t>	(31)</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524000"/>
                <a:ext cx="8991600" cy="4748416"/>
              </a:xfrm>
              <a:prstGeom prst="rect">
                <a:avLst/>
              </a:prstGeom>
              <a:blipFill rotWithShape="1">
                <a:blip r:embed="rId3"/>
                <a:stretch>
                  <a:fillRect l="-881" t="-1027" r="-271"/>
                </a:stretch>
              </a:blipFill>
            </p:spPr>
            <p:txBody>
              <a:bodyPr/>
              <a:lstStyle/>
              <a:p>
                <a:r>
                  <a:rPr lang="en-US">
                    <a:noFill/>
                  </a:rPr>
                  <a:t> </a:t>
                </a:r>
              </a:p>
            </p:txBody>
          </p:sp>
        </mc:Fallback>
      </mc:AlternateContent>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Comparing</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Equations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942438"/>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𝑑𝑗</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(13)</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(14)</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942438"/>
                <a:ext cx="9144000" cy="179376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466" y="4538132"/>
                <a:ext cx="9135534"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(30)</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466" y="4538132"/>
                <a:ext cx="9135534" cy="1793761"/>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8466" y="4076467"/>
            <a:ext cx="4030134"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sp>
        <p:nvSpPr>
          <p:cNvPr id="8" name="TextBox 7"/>
          <p:cNvSpPr txBox="1"/>
          <p:nvPr/>
        </p:nvSpPr>
        <p:spPr>
          <a:xfrm>
            <a:off x="8466" y="1510834"/>
            <a:ext cx="3420533"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3791200"/>
                <a:ext cx="9144000" cy="2686569"/>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1</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2</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𝑛𝑚𝑛𝑚</m:t>
                                              </m:r>
                                            </m:sub>
                                          </m:sSub>
                                        </m:e>
                                      </m:mr>
                                    </m:m>
                                  </m:e>
                                </m:mr>
                              </m:m>
                            </m:e>
                          </m:mr>
                        </m:m>
                      </m:e>
                    </m:d>
                  </m:oMath>
                </a14:m>
                <a:r>
                  <a:rPr lang="en-US" sz="2400" dirty="0" smtClean="0">
                    <a:latin typeface="Times New Roman" pitchFamily="18" charset="0"/>
                    <a:cs typeface="Times New Roman" pitchFamily="18" charset="0"/>
                  </a:rPr>
                  <a:t>	  (32)</a:t>
                </a:r>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3791200"/>
                <a:ext cx="9144000" cy="2686569"/>
              </a:xfrm>
              <a:prstGeom prst="rect">
                <a:avLst/>
              </a:prstGeom>
              <a:blipFill rotWithShape="1">
                <a:blip r:embed="rId3"/>
                <a:stretch>
                  <a:fillRect r="-2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0" y="762000"/>
                <a:ext cx="9144000" cy="280076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762000"/>
                <a:ext cx="9144000" cy="2800767"/>
              </a:xfrm>
              <a:prstGeom prst="rect">
                <a:avLst/>
              </a:prstGeom>
              <a:blipFill rotWithShape="1">
                <a:blip r:embed="rId4"/>
                <a:stretch>
                  <a:fillRect l="-867" t="-2397" b="-413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cxnSp>
        <p:nvCxnSpPr>
          <p:cNvPr id="8" name="Straight Connector 7"/>
          <p:cNvCxnSpPr/>
          <p:nvPr/>
        </p:nvCxnSpPr>
        <p:spPr>
          <a:xfrm>
            <a:off x="4572000" y="3657600"/>
            <a:ext cx="0" cy="2590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057400" y="4953000"/>
            <a:ext cx="5715001" cy="0"/>
          </a:xfrm>
          <a:prstGeom prst="line">
            <a:avLst/>
          </a:prstGeom>
          <a:noFill/>
          <a:ln w="9525" cap="flat" cmpd="sng" algn="ctr">
            <a:solidFill>
              <a:sysClr val="windowText" lastClr="000000"/>
            </a:solidFill>
            <a:prstDash val="dash"/>
          </a:ln>
          <a:effectLst/>
        </p:spPr>
      </p:cxn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32343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866900" y="2590800"/>
                <a:ext cx="5410200" cy="1050224"/>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oMath>
                </a14:m>
                <a:r>
                  <a:rPr lang="en-US" sz="2400" dirty="0"/>
                  <a:t>  </a:t>
                </a:r>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866900" y="2590800"/>
                <a:ext cx="5410200" cy="105022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36" y="545574"/>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5" y="739676"/>
            <a:ext cx="9144000" cy="2308324"/>
          </a:xfrm>
          <a:prstGeom prst="rect">
            <a:avLst/>
          </a:prstGeom>
        </p:spPr>
        <p:txBody>
          <a:bodyPr wrap="square">
            <a:spAutoFit/>
          </a:bodyPr>
          <a:lstStyle/>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998" y="2743200"/>
            <a:ext cx="7208004" cy="3505200"/>
          </a:xfrm>
          <a:prstGeom prst="rect">
            <a:avLst/>
          </a:prstGeom>
        </p:spPr>
      </p:pic>
      <p:sp>
        <p:nvSpPr>
          <p:cNvPr id="5" name="TextBox 4"/>
          <p:cNvSpPr txBox="1"/>
          <p:nvPr/>
        </p:nvSpPr>
        <p:spPr>
          <a:xfrm>
            <a:off x="22371" y="6396335"/>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9375"/>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 (</a:t>
            </a:r>
            <a:r>
              <a:rPr lang="en-US" sz="2800" dirty="0" err="1" smtClean="0">
                <a:latin typeface="Times New Roman" pitchFamily="18" charset="0"/>
                <a:cs typeface="Times New Roman" pitchFamily="18" charset="0"/>
              </a:rPr>
              <a:t>Contd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457200" y="4751104"/>
                <a:ext cx="9144000" cy="1802096"/>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𝑛𝑎</m:t>
                                        </m:r>
                                        <m:r>
                                          <a:rPr lang="en-US" sz="2400" i="1">
                                            <a:latin typeface="Cambria Math"/>
                                          </a:rPr>
                                          <m:t>  </m:t>
                                        </m:r>
                                      </m:sub>
                                    </m:sSub>
                                  </m:e>
                                </m:mr>
                              </m:m>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r>
                                    <a:rPr lang="en-US" sz="2400" i="1">
                                      <a:latin typeface="Cambria Math"/>
                                    </a:rPr>
                                    <m:t> </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𝑛𝑏</m:t>
                                        </m:r>
                                      </m:sub>
                                    </m:sSub>
                                  </m:e>
                                </m:mr>
                              </m:m>
                              <m:r>
                                <a:rPr lang="en-US" sz="2400" i="1">
                                  <a:latin typeface="Cambria Math"/>
                                </a:rPr>
                                <m:t>    </m:t>
                              </m:r>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𝑛𝑐</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 </m:t>
                                      </m:r>
                                      <m:r>
                                        <a:rPr lang="en-US" sz="2400" i="1">
                                          <a:latin typeface="Cambria Math"/>
                                        </a:rPr>
                                        <m:t>𝑧</m:t>
                                      </m:r>
                                    </m:e>
                                  </m:acc>
                                </m:e>
                                <m:sub>
                                  <m:r>
                                    <a:rPr lang="en-US" sz="2400" i="1">
                                      <a:latin typeface="Cambria Math"/>
                                    </a:rPr>
                                    <m:t>𝑎𝑛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mr>
                              </m:m>
                            </m:e>
                          </m:mr>
                        </m:m>
                      </m:e>
                    </m:d>
                    <m:r>
                      <a:rPr lang="en-US" sz="2400" i="1">
                        <a:latin typeface="Cambria Math"/>
                      </a:rPr>
                      <m:t> ∙</m:t>
                    </m:r>
                  </m:oMath>
                </a14:m>
                <a:r>
                  <a:rPr lang="en-US" sz="2400"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mr>
                        </m:m>
                      </m:e>
                    </m:d>
                  </m:oMath>
                </a14:m>
                <a:r>
                  <a:rPr lang="en-US" sz="2400" dirty="0" smtClean="0"/>
                  <a:t>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751104"/>
                <a:ext cx="9144000" cy="1802096"/>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19200"/>
            <a:ext cx="6111134" cy="2971800"/>
          </a:xfrm>
          <a:prstGeom prst="rect">
            <a:avLst/>
          </a:prstGeom>
        </p:spPr>
      </p:pic>
      <p:sp>
        <p:nvSpPr>
          <p:cNvPr id="6" name="TextBox 5"/>
          <p:cNvSpPr txBox="1"/>
          <p:nvPr/>
        </p:nvSpPr>
        <p:spPr>
          <a:xfrm>
            <a:off x="7620000" y="37338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87743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752600"/>
                <a:ext cx="9144000" cy="5624617"/>
              </a:xfrm>
              <a:prstGeom prst="rect">
                <a:avLst/>
              </a:prstGeom>
            </p:spPr>
            <p:txBody>
              <a:bodyPr wrap="square">
                <a:spAutoFit/>
              </a:bodyPr>
              <a:lstStyle/>
              <a:p>
                <a:pPr>
                  <a:spcAft>
                    <a:spcPts val="1200"/>
                  </a:spcAft>
                </a:pPr>
                <a:endParaRPr lang="en-US" dirty="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b="0" i="1" smtClean="0">
                                          <a:latin typeface="Cambria Math"/>
                                        </a:rPr>
                                        <m:t>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dirty="0" smtClean="0"/>
                  <a:t>	</a:t>
                </a:r>
                <a:r>
                  <a:rPr lang="en-US" sz="2400" dirty="0" smtClean="0">
                    <a:latin typeface="Times New Roman" pitchFamily="18" charset="0"/>
                    <a:cs typeface="Times New Roman" pitchFamily="18" charset="0"/>
                  </a:rPr>
                  <a:t>(35)</a:t>
                </a:r>
              </a:p>
              <a:p>
                <a:pPr algn="just">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endParaRPr lang="en-US" sz="2400" dirty="0" smtClean="0">
                  <a:latin typeface="Times New Roman" pitchFamily="18" charset="0"/>
                  <a:cs typeface="Times New Roman" pitchFamily="18" charset="0"/>
                </a:endParaRPr>
              </a:p>
              <a:p>
                <a:pPr>
                  <a:spcAft>
                    <a:spcPts val="1200"/>
                  </a:spcAft>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a:t>  </a:t>
                </a:r>
                <a:r>
                  <a:rPr lang="en-US" sz="2400" dirty="0" smtClean="0"/>
                  <a:t>	</a:t>
                </a:r>
                <a:r>
                  <a:rPr lang="en-US" sz="2400" dirty="0" smtClean="0">
                    <a:latin typeface="Times New Roman" pitchFamily="18" charset="0"/>
                    <a:cs typeface="Times New Roman" pitchFamily="18" charset="0"/>
                  </a:rPr>
                  <a:t>(36)</a:t>
                </a:r>
                <a:r>
                  <a:rPr lang="en-US" sz="2400" dirty="0" smtClean="0"/>
                  <a:t>   </a:t>
                </a: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smtClean="0"/>
                  <a:t>		</a:t>
                </a:r>
                <a:r>
                  <a:rPr lang="en-US" sz="2400" dirty="0" smtClean="0">
                    <a:latin typeface="Times New Roman" pitchFamily="18" charset="0"/>
                    <a:cs typeface="Times New Roman" pitchFamily="18" charset="0"/>
                  </a:rPr>
                  <a:t>(37)</a:t>
                </a:r>
              </a:p>
              <a:p>
                <a:pPr>
                  <a:spcAft>
                    <a:spcPts val="1200"/>
                  </a:spcAft>
                </a:pPr>
                <a:r>
                  <a:rPr lang="en-US" dirty="0"/>
                  <a:t> </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752600"/>
                <a:ext cx="9144000" cy="5624617"/>
              </a:xfrm>
              <a:prstGeom prst="rect">
                <a:avLst/>
              </a:prstGeom>
              <a:blipFill rotWithShape="1">
                <a:blip r:embed="rId3"/>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3099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143000"/>
                <a:ext cx="9144000" cy="4051878"/>
              </a:xfrm>
              <a:prstGeom prst="rect">
                <a:avLst/>
              </a:prstGeom>
            </p:spPr>
            <p:txBody>
              <a:bodyPr wrap="square">
                <a:spAutoFit/>
              </a:bodyPr>
              <a:lstStyle/>
              <a:p>
                <a:pPr>
                  <a:spcAft>
                    <a:spcPts val="1200"/>
                  </a:spcAft>
                </a:pPr>
                <a:r>
                  <a:rPr lang="en-US" dirty="0" smtClean="0"/>
                  <a:t> </a:t>
                </a:r>
                <a:endParaRPr lang="en-US" dirty="0"/>
              </a:p>
              <a:p>
                <a:pPr marL="342900" indent="-342900">
                  <a:spcAft>
                    <a:spcPts val="1200"/>
                  </a:spcAft>
                  <a:buFont typeface="Wingdings" pitchFamily="2" charset="2"/>
                  <a:buChar char="Ø"/>
                </a:pPr>
                <a:r>
                  <a:rPr lang="en-US" sz="2400" dirty="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143000"/>
                <a:ext cx="9144000" cy="4051878"/>
              </a:xfrm>
              <a:prstGeom prst="rect">
                <a:avLst/>
              </a:prstGeom>
              <a:blipFill rotWithShape="1">
                <a:blip r:embed="rId3"/>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4991902"/>
                <a:ext cx="9144000" cy="1256498"/>
              </a:xfrm>
              <a:prstGeom prst="rect">
                <a:avLst/>
              </a:prstGeom>
            </p:spPr>
            <p:txBody>
              <a:bodyPr wrap="square">
                <a:spAutoFit/>
              </a:bodyPr>
              <a:lstStyle/>
              <a:p>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smtClean="0">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oMath>
                </a14:m>
                <a:r>
                  <a:rPr lang="en-US" sz="2400" dirty="0" smtClean="0">
                    <a:latin typeface="Times New Roman" pitchFamily="18" charset="0"/>
                    <a:cs typeface="Times New Roman" pitchFamily="18" charset="0"/>
                  </a:rPr>
                  <a:t>				(40)</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4991902"/>
                <a:ext cx="9144000" cy="1256498"/>
              </a:xfrm>
              <a:prstGeom prst="rect">
                <a:avLst/>
              </a:prstGeom>
              <a:blipFill rotWithShape="1">
                <a:blip r:embed="rId4"/>
                <a:stretch>
                  <a:fillRect b="-7767"/>
                </a:stretch>
              </a:blipFill>
            </p:spPr>
            <p:txBody>
              <a:bodyPr/>
              <a:lstStyle/>
              <a:p>
                <a:r>
                  <a:rPr lang="en-US">
                    <a:noFill/>
                  </a:rPr>
                  <a:t> </a:t>
                </a:r>
              </a:p>
            </p:txBody>
          </p:sp>
        </mc:Fallback>
      </mc:AlternateContent>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76400"/>
            <a:ext cx="8001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sp>
        <p:nvSpPr>
          <p:cNvPr id="4" name="Rectangle 3"/>
          <p:cNvSpPr/>
          <p:nvPr/>
        </p:nvSpPr>
        <p:spPr>
          <a:xfrm>
            <a:off x="7010400" y="2903502"/>
            <a:ext cx="1091886" cy="830997"/>
          </a:xfrm>
          <a:prstGeom prst="rect">
            <a:avLst/>
          </a:prstGeom>
        </p:spPr>
        <p:txBody>
          <a:bodyPr wrap="square">
            <a:spAutoFit/>
          </a:bodyPr>
          <a:lstStyle/>
          <a:p>
            <a:r>
              <a:rPr lang="en-US" sz="2400" dirty="0" smtClean="0">
                <a:latin typeface="Times New Roman" pitchFamily="18" charset="0"/>
                <a:cs typeface="Times New Roman" pitchFamily="18" charset="0"/>
              </a:rPr>
              <a:t>      (41)</a:t>
            </a:r>
            <a:endParaRPr lang="en-US" sz="2400" dirty="0">
              <a:latin typeface="Times New Roman" pitchFamily="18" charset="0"/>
              <a:cs typeface="Times New Roman" pitchFamily="18" charset="0"/>
            </a:endParaRPr>
          </a:p>
        </p:txBody>
      </p:sp>
      <p:sp>
        <p:nvSpPr>
          <p:cNvPr id="6" name="Rectangle 5"/>
          <p:cNvSpPr/>
          <p:nvPr/>
        </p:nvSpPr>
        <p:spPr>
          <a:xfrm>
            <a:off x="76200" y="12862"/>
            <a:ext cx="8991600" cy="584775"/>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p:sp>
        <p:nvSpPr>
          <p:cNvPr id="7" name="Rectangle 6"/>
          <p:cNvSpPr/>
          <p:nvPr/>
        </p:nvSpPr>
        <p:spPr>
          <a:xfrm>
            <a:off x="685800" y="597636"/>
            <a:ext cx="8382000" cy="523220"/>
          </a:xfrm>
          <a:prstGeom prst="rect">
            <a:avLst/>
          </a:prstGeom>
        </p:spPr>
        <p:txBody>
          <a:bodyPr wrap="square">
            <a:spAutoFit/>
          </a:bodyPr>
          <a:lstStyle/>
          <a:p>
            <a:r>
              <a:rPr lang="en-US" sz="2800" dirty="0">
                <a:latin typeface="Times New Roman" pitchFamily="18" charset="0"/>
                <a:cs typeface="Times New Roman" pitchFamily="18" charset="0"/>
              </a:rPr>
              <a:t>Phase Impedance Matrix for Overhead Lines</a:t>
            </a:r>
          </a:p>
        </p:txBody>
      </p:sp>
      <mc:AlternateContent xmlns:mc="http://schemas.openxmlformats.org/markup-compatibility/2006" xmlns:a14="http://schemas.microsoft.com/office/drawing/2010/main">
        <mc:Choice Requires="a14">
          <p:sp>
            <p:nvSpPr>
              <p:cNvPr id="5" name="Rectangle 4"/>
              <p:cNvSpPr/>
              <p:nvPr/>
            </p:nvSpPr>
            <p:spPr>
              <a:xfrm>
                <a:off x="2286000" y="3017157"/>
                <a:ext cx="4315733" cy="1067408"/>
              </a:xfrm>
              <a:prstGeom prst="rect">
                <a:avLst/>
              </a:prstGeom>
            </p:spPr>
            <p:txBody>
              <a:bodyPr wrap="non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oMath>
                </a14:m>
                <a:r>
                  <a:rPr lang="en-US" sz="24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4315733" cy="1067408"/>
              </a:xfrm>
              <a:prstGeom prst="rect">
                <a:avLst/>
              </a:prstGeom>
              <a:blipFill rotWithShape="1">
                <a:blip r:embed="rId2"/>
                <a:stretch>
                  <a:fillRect r="-565"/>
                </a:stretch>
              </a:blipFill>
            </p:spPr>
            <p:txBody>
              <a:bodyPr/>
              <a:lstStyle/>
              <a:p>
                <a:r>
                  <a:rPr lang="en-US">
                    <a:noFill/>
                  </a:rPr>
                  <a:t> </a:t>
                </a:r>
              </a:p>
            </p:txBody>
          </p:sp>
        </mc:Fallback>
      </mc:AlternateContent>
    </p:spTree>
    <p:extLst>
      <p:ext uri="{BB962C8B-B14F-4D97-AF65-F5344CB8AC3E}">
        <p14:creationId xmlns:p14="http://schemas.microsoft.com/office/powerpoint/2010/main" val="3549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01424"/>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18158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198" y="2743200"/>
            <a:ext cx="7908511" cy="3352800"/>
          </a:xfrm>
          <a:prstGeom prst="rect">
            <a:avLst/>
          </a:prstGeom>
        </p:spPr>
      </p:pic>
      <p:sp>
        <p:nvSpPr>
          <p:cNvPr id="4" name="TextBox 3"/>
          <p:cNvSpPr txBox="1"/>
          <p:nvPr/>
        </p:nvSpPr>
        <p:spPr>
          <a:xfrm>
            <a:off x="152400" y="6324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707886"/>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11" y="1354217"/>
            <a:ext cx="7605578" cy="322437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648200"/>
                <a:ext cx="9144000" cy="2088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𝑛</m:t>
                          </m:r>
                        </m:sub>
                      </m:sSub>
                      <m:r>
                        <a:rPr lang="en-US" sz="2400" i="1">
                          <a:latin typeface="Cambria Math"/>
                        </a:rPr>
                        <m:t>=  </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𝑚</m:t>
                          </m:r>
                        </m:sub>
                      </m:sSub>
                      <m:r>
                        <a:rPr lang="en-US" sz="2400" i="1">
                          <a:latin typeface="Cambria Math"/>
                        </a:rPr>
                        <m:t>+   </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r>
                        <a:rPr lang="en-US" sz="2400" i="1">
                          <a:latin typeface="Cambria Math"/>
                        </a:rPr>
                        <m:t>∙  </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a:p>
              <a:p>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𝑖𝑗</m:t>
                        </m:r>
                      </m:sub>
                    </m:sSub>
                    <m:r>
                      <a:rPr lang="en-US" sz="2400" i="1">
                        <a:latin typeface="Cambria Math"/>
                      </a:rPr>
                      <m:t>∙ </m:t>
                    </m:r>
                  </m:oMath>
                </a14:m>
                <a:r>
                  <a:rPr lang="en-US" sz="2400" dirty="0" smtClean="0">
                    <a:latin typeface="Times New Roman" pitchFamily="18" charset="0"/>
                    <a:cs typeface="Times New Roman" pitchFamily="18" charset="0"/>
                  </a:rPr>
                  <a:t>length</a:t>
                </a:r>
                <a:r>
                  <a:rPr lang="en-US" sz="2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648200"/>
                <a:ext cx="9144000" cy="2088329"/>
              </a:xfrm>
              <a:prstGeom prst="rect">
                <a:avLst/>
              </a:prstGeom>
              <a:blipFill rotWithShape="1">
                <a:blip r:embed="rId4"/>
                <a:stretch>
                  <a:fillRect b="-4094"/>
                </a:stretch>
              </a:blipFill>
            </p:spPr>
            <p:txBody>
              <a:bodyPr/>
              <a:lstStyle/>
              <a:p>
                <a:r>
                  <a:rPr lang="en-US">
                    <a:noFill/>
                  </a:rPr>
                  <a:t> </a:t>
                </a:r>
              </a:p>
            </p:txBody>
          </p:sp>
        </mc:Fallback>
      </mc:AlternateContent>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801314"/>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74" y="533400"/>
            <a:ext cx="9144000" cy="455509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2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TextBox 4"/>
              <p:cNvSpPr txBox="1"/>
              <p:nvPr/>
            </p:nvSpPr>
            <p:spPr>
              <a:xfrm>
                <a:off x="609600" y="4648200"/>
                <a:ext cx="8229600" cy="2023311"/>
              </a:xfrm>
              <a:prstGeom prst="rect">
                <a:avLst/>
              </a:prstGeom>
              <a:noFill/>
            </p:spPr>
            <p:txBody>
              <a:bodyPr wrap="square" rtlCol="0">
                <a:spAutoFit/>
              </a:bodyPr>
              <a:lstStyle/>
              <a:p>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(42)</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sSub>
                      <m:sSubPr>
                        <m:ctrlPr>
                          <a:rPr lang="en-US" sz="2400" i="1">
                            <a:latin typeface="Cambria Math"/>
                          </a:rPr>
                        </m:ctrlPr>
                      </m:sSubPr>
                      <m:e>
                        <m:r>
                          <a:rPr lang="en-US" sz="2400" i="1">
                            <a:latin typeface="Cambria Math"/>
                          </a:rPr>
                          <m:t>𝑎</m:t>
                        </m:r>
                      </m:e>
                      <m:sub>
                        <m:r>
                          <a:rPr lang="en-US" sz="2400" i="1">
                            <a:latin typeface="Cambria Math"/>
                          </a:rPr>
                          <m:t>𝑠</m:t>
                        </m:r>
                      </m:sub>
                    </m:sSub>
                    <m:r>
                      <a:rPr lang="en-US" sz="2400" i="1">
                        <a:latin typeface="Cambria Math"/>
                      </a:rPr>
                      <m:t>=1.0∠120</m:t>
                    </m:r>
                  </m:oMath>
                </a14:m>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9600" y="4648200"/>
                <a:ext cx="8229600" cy="2023311"/>
              </a:xfrm>
              <a:prstGeom prst="rect">
                <a:avLst/>
              </a:prstGeom>
              <a:blipFill rotWithShape="1">
                <a:blip r:embed="rId3"/>
                <a:stretch>
                  <a:fillRect l="-1111" b="-6042"/>
                </a:stretch>
              </a:blipFill>
            </p:spPr>
            <p:txBody>
              <a:bodyPr/>
              <a:lstStyle/>
              <a:p>
                <a:r>
                  <a:rPr lang="en-US">
                    <a:noFill/>
                  </a:rPr>
                  <a:t> </a:t>
                </a:r>
              </a:p>
            </p:txBody>
          </p:sp>
        </mc:Fallback>
      </mc:AlternateContent>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609600"/>
                <a:ext cx="9144000" cy="64983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609600"/>
                <a:ext cx="9144000" cy="6498382"/>
              </a:xfrm>
              <a:prstGeom prst="rect">
                <a:avLst/>
              </a:prstGeom>
              <a:blipFill rotWithShape="1">
                <a:blip r:embed="rId3"/>
                <a:stretch>
                  <a:fillRect l="-867" t="-103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735259"/>
                <a:ext cx="9144000" cy="619894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342900" indent="-342900"/>
                <a:endParaRPr lang="en-US" sz="2400" dirty="0" smtClean="0"/>
              </a:p>
              <a:p>
                <a:pPr marL="342900"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735259"/>
                <a:ext cx="9144000" cy="6198941"/>
              </a:xfrm>
              <a:prstGeom prst="rect">
                <a:avLst/>
              </a:prstGeom>
              <a:blipFill rotWithShape="1">
                <a:blip r:embed="rId3"/>
                <a:stretch>
                  <a:fillRect l="-867" t="-108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066800"/>
                <a:ext cx="9144000" cy="560583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t>where:</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00</m:t>
                                  </m:r>
                                </m:sub>
                              </m:sSub>
                            </m:e>
                            <m:e>
                              <m:sSub>
                                <m:sSubPr>
                                  <m:ctrlPr>
                                    <a:rPr lang="en-US" sz="2400" i="1">
                                      <a:latin typeface="Cambria Math"/>
                                    </a:rPr>
                                  </m:ctrlPr>
                                </m:sSubPr>
                                <m:e>
                                  <m:r>
                                    <a:rPr lang="en-US" sz="2400" i="1">
                                      <a:latin typeface="Cambria Math"/>
                                    </a:rPr>
                                    <m:t>𝑍</m:t>
                                  </m:r>
                                </m:e>
                                <m:sub>
                                  <m:r>
                                    <a:rPr lang="en-US" sz="2400" i="1">
                                      <a:latin typeface="Cambria Math"/>
                                    </a:rPr>
                                    <m:t>01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10</m:t>
                                  </m:r>
                                </m:sub>
                              </m:sSub>
                            </m:e>
                            <m:e>
                              <m:sSub>
                                <m:sSubPr>
                                  <m:ctrlPr>
                                    <a:rPr lang="en-US" sz="2400" i="1">
                                      <a:latin typeface="Cambria Math"/>
                                    </a:rPr>
                                  </m:ctrlPr>
                                </m:sSubPr>
                                <m:e>
                                  <m:r>
                                    <a:rPr lang="en-US" sz="2400" i="1">
                                      <a:latin typeface="Cambria Math"/>
                                    </a:rPr>
                                    <m:t>𝑍</m:t>
                                  </m:r>
                                </m:e>
                                <m:sub>
                                  <m:r>
                                    <a:rPr lang="en-US" sz="2400" i="1">
                                      <a:latin typeface="Cambria Math"/>
                                    </a:rPr>
                                    <m:t>11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20</m:t>
                                  </m:r>
                                </m:sub>
                              </m:sSub>
                            </m:e>
                            <m:e>
                              <m:sSub>
                                <m:sSubPr>
                                  <m:ctrlPr>
                                    <a:rPr lang="en-US" sz="2400" i="1">
                                      <a:latin typeface="Cambria Math"/>
                                    </a:rPr>
                                  </m:ctrlPr>
                                </m:sSubPr>
                                <m:e>
                                  <m:r>
                                    <a:rPr lang="en-US" sz="2400" i="1">
                                      <a:latin typeface="Cambria Math"/>
                                    </a:rPr>
                                    <m:t>𝑍</m:t>
                                  </m:r>
                                </m:e>
                                <m:sub>
                                  <m:r>
                                    <a:rPr lang="en-US" sz="2400" i="1">
                                      <a:latin typeface="Cambria Math"/>
                                    </a:rPr>
                                    <m:t>21</m:t>
                                  </m:r>
                                </m:sub>
                              </m:sSub>
                            </m:e>
                            <m:e>
                              <m:sSub>
                                <m:sSubPr>
                                  <m:ctrlPr>
                                    <a:rPr lang="en-US" sz="2400" i="1">
                                      <a:latin typeface="Cambria Math"/>
                                    </a:rPr>
                                  </m:ctrlPr>
                                </m:sSubPr>
                                <m:e>
                                  <m:r>
                                    <a:rPr lang="en-US" sz="2400" i="1">
                                      <a:latin typeface="Cambria Math"/>
                                    </a:rPr>
                                    <m:t>𝑍</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1066800"/>
                <a:ext cx="9144000" cy="5605830"/>
              </a:xfrm>
              <a:prstGeom prst="rect">
                <a:avLst/>
              </a:prstGeom>
              <a:blipFill rotWithShape="1">
                <a:blip r:embed="rId2"/>
                <a:stretch>
                  <a:fillRect l="-1000" t="-870" r="-467"/>
                </a:stretch>
              </a:blipFill>
            </p:spPr>
            <p:txBody>
              <a:bodyPr/>
              <a:lstStyle/>
              <a:p>
                <a:r>
                  <a:rPr lang="en-US">
                    <a:noFill/>
                  </a:rPr>
                  <a:t> </a:t>
                </a:r>
              </a:p>
            </p:txBody>
          </p:sp>
        </mc:Fallback>
      </mc:AlternateContent>
      <p:sp>
        <p:nvSpPr>
          <p:cNvPr id="5" name="TextBox 4"/>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687035" y="584775"/>
            <a:ext cx="3360215" cy="523220"/>
          </a:xfrm>
          <a:prstGeom prst="rect">
            <a:avLst/>
          </a:prstGeom>
        </p:spPr>
        <p:txBody>
          <a:bodyPr wrap="none">
            <a:spAutoFit/>
          </a:bodyPr>
          <a:lstStyle/>
          <a:p>
            <a:r>
              <a:rPr lang="en-US" sz="2800" dirty="0">
                <a:latin typeface="Times New Roman" pitchFamily="18" charset="0"/>
                <a:cs typeface="Times New Roman" pitchFamily="18" charset="0"/>
              </a:rPr>
              <a:t>Sequence Impedances</a:t>
            </a:r>
            <a:endParaRPr lang="en-US" sz="2800" dirty="0"/>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1"/>
            <a:ext cx="9144000" cy="160043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by </a:t>
            </a:r>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25400" y="3581400"/>
            <a:ext cx="9144000" cy="175432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2802890755"/>
              </p:ext>
            </p:extLst>
          </p:nvPr>
        </p:nvGraphicFramePr>
        <p:xfrm>
          <a:off x="990600" y="5029200"/>
          <a:ext cx="4343400" cy="1371600"/>
        </p:xfrm>
        <a:graphic>
          <a:graphicData uri="http://schemas.openxmlformats.org/presentationml/2006/ole">
            <mc:AlternateContent xmlns:mc="http://schemas.openxmlformats.org/markup-compatibility/2006">
              <mc:Choice xmlns:v="urn:schemas-microsoft-com:vml" Requires="v">
                <p:oleObj spid="_x0000_s4211"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4343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76200" y="2265399"/>
                <a:ext cx="8915400" cy="1316258"/>
              </a:xfrm>
              <a:prstGeom prst="rect">
                <a:avLst/>
              </a:prstGeom>
            </p:spPr>
            <p:txBody>
              <a:bodyPr wrap="square">
                <a:spAutoFit/>
              </a:bodyPr>
              <a:lstStyle/>
              <a:p>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00</m:t>
                                  </m:r>
                                </m:sub>
                              </m:sSub>
                            </m:e>
                            <m:e>
                              <m:sSub>
                                <m:sSubPr>
                                  <m:ctrlPr>
                                    <a:rPr lang="en-US" sz="2400" i="1">
                                      <a:latin typeface="Cambria Math"/>
                                    </a:rPr>
                                  </m:ctrlPr>
                                </m:sSubPr>
                                <m:e>
                                  <m:r>
                                    <a:rPr lang="en-US" sz="2400" i="1">
                                      <a:latin typeface="Cambria Math"/>
                                    </a:rPr>
                                    <m:t>𝑧</m:t>
                                  </m:r>
                                </m:e>
                                <m:sub>
                                  <m:r>
                                    <a:rPr lang="en-US" sz="2400" i="1">
                                      <a:latin typeface="Cambria Math"/>
                                    </a:rPr>
                                    <m:t>01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10</m:t>
                                  </m:r>
                                </m:sub>
                              </m:sSub>
                            </m:e>
                            <m:e>
                              <m:sSub>
                                <m:sSubPr>
                                  <m:ctrlPr>
                                    <a:rPr lang="en-US" sz="2400" i="1">
                                      <a:latin typeface="Cambria Math"/>
                                    </a:rPr>
                                  </m:ctrlPr>
                                </m:sSubPr>
                                <m:e>
                                  <m:r>
                                    <a:rPr lang="en-US" sz="2400" i="1">
                                      <a:latin typeface="Cambria Math"/>
                                    </a:rPr>
                                    <m:t>𝑧</m:t>
                                  </m:r>
                                </m:e>
                                <m:sub>
                                  <m:r>
                                    <a:rPr lang="en-US" sz="2400" i="1">
                                      <a:latin typeface="Cambria Math"/>
                                    </a:rPr>
                                    <m:t>11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20</m:t>
                                  </m:r>
                                </m:sub>
                              </m:sSub>
                            </m:e>
                            <m:e>
                              <m:sSub>
                                <m:sSubPr>
                                  <m:ctrlPr>
                                    <a:rPr lang="en-US" sz="2400" i="1">
                                      <a:latin typeface="Cambria Math"/>
                                    </a:rPr>
                                  </m:ctrlPr>
                                </m:sSubPr>
                                <m:e>
                                  <m:r>
                                    <a:rPr lang="en-US" sz="2400" i="1">
                                      <a:latin typeface="Cambria Math"/>
                                    </a:rPr>
                                    <m:t>𝑧</m:t>
                                  </m:r>
                                </m:e>
                                <m:sub>
                                  <m:r>
                                    <a:rPr lang="en-US" sz="2400" i="1">
                                      <a:latin typeface="Cambria Math"/>
                                    </a:rPr>
                                    <m:t>21</m:t>
                                  </m:r>
                                </m:sub>
                              </m:sSub>
                            </m:e>
                            <m:e>
                              <m:sSub>
                                <m:sSubPr>
                                  <m:ctrlPr>
                                    <a:rPr lang="en-US" sz="2400" i="1">
                                      <a:latin typeface="Cambria Math"/>
                                    </a:rPr>
                                  </m:ctrlPr>
                                </m:sSubPr>
                                <m:e>
                                  <m:r>
                                    <a:rPr lang="en-US" sz="2400" i="1">
                                      <a:latin typeface="Cambria Math"/>
                                    </a:rPr>
                                    <m:t>𝑧</m:t>
                                  </m:r>
                                </m:e>
                                <m:sub>
                                  <m:r>
                                    <a:rPr lang="en-US" sz="2400" i="1">
                                      <a:latin typeface="Cambria Math"/>
                                    </a:rPr>
                                    <m:t>22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(50)   </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2265399"/>
                <a:ext cx="8915400" cy="1316258"/>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56966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600164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304800" y="2158316"/>
                <a:ext cx="9144000" cy="4699684"/>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𝑐𝑐</m:t>
                            </m:r>
                          </m:sub>
                        </m:sSub>
                      </m:e>
                    </m:d>
                  </m:oMath>
                </a14:m>
                <a:r>
                  <a:rPr lang="en-US" sz="2400" dirty="0"/>
                  <a:t>  	</a:t>
                </a:r>
                <a:r>
                  <a:rPr lang="en-US" sz="2400" dirty="0" smtClean="0">
                    <a:latin typeface="Times New Roman" pitchFamily="18" charset="0"/>
                    <a:cs typeface="Times New Roman" pitchFamily="18" charset="0"/>
                  </a:rPr>
                  <a:t>Ω/mile		(51)</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𝑚</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𝑐𝑎</m:t>
                            </m:r>
                          </m:sub>
                        </m:sSub>
                      </m:e>
                    </m:d>
                  </m:oMath>
                </a14:m>
                <a:r>
                  <a:rPr lang="en-US" sz="2400" dirty="0"/>
                  <a:t> </a:t>
                </a:r>
                <a:r>
                  <a:rPr lang="en-US" sz="2400" dirty="0" smtClean="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mr>
                        </m:m>
                      </m:e>
                    </m:d>
                  </m:oMath>
                </a14:m>
                <a:r>
                  <a:rPr lang="en-US" sz="2400" dirty="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158316"/>
                <a:ext cx="9144000" cy="4699684"/>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0" y="1600200"/>
            <a:ext cx="5715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0" y="3897868"/>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762000" y="2286000"/>
                <a:ext cx="8001000" cy="2246769"/>
              </a:xfrm>
              <a:prstGeom prst="rect">
                <a:avLst/>
              </a:prstGeom>
            </p:spPr>
            <p:txBody>
              <a:bodyPr wrap="square">
                <a:spAutoFit/>
              </a:bodyPr>
              <a:lstStyle/>
              <a:p>
                <a:pPr algn="ctr"/>
                <a:endParaRPr lang="en-US" sz="2400" i="1" dirty="0" smtClean="0">
                  <a:latin typeface="Cambria Math"/>
                </a:endParaRPr>
              </a:p>
              <a:p>
                <a:pPr algn="ctr"/>
                <a:endParaRPr lang="en-US" sz="2400" i="1" dirty="0" smtClean="0">
                  <a:latin typeface="Cambria Math"/>
                </a:endParaRP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00</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+2∙</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(54)</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11</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22</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(55)</a:t>
                </a:r>
                <a:endParaRPr lang="en-US" sz="24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762000" y="2286000"/>
                <a:ext cx="8001000" cy="2246769"/>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0" y="1658034"/>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5" name="TextBox 4"/>
              <p:cNvSpPr txBox="1"/>
              <p:nvPr/>
            </p:nvSpPr>
            <p:spPr>
              <a:xfrm>
                <a:off x="76200" y="17526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200" y="1752600"/>
                <a:ext cx="2819400" cy="3477875"/>
              </a:xfrm>
              <a:prstGeom prst="rect">
                <a:avLst/>
              </a:prstGeom>
              <a:blipFill rotWithShape="1">
                <a:blip r:embed="rId3"/>
                <a:stretch>
                  <a:fillRect l="-3030" t="-1404"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990600"/>
            <a:ext cx="5809404" cy="5481995"/>
          </a:xfrm>
          <a:prstGeom prst="rect">
            <a:avLst/>
          </a:prstGeom>
        </p:spPr>
      </p:pic>
      <p:sp>
        <p:nvSpPr>
          <p:cNvPr id="2" name="TextBox 1"/>
          <p:cNvSpPr txBox="1"/>
          <p:nvPr/>
        </p:nvSpPr>
        <p:spPr>
          <a:xfrm>
            <a:off x="4533900" y="6241762"/>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908215"/>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12" name="TextBox 11"/>
              <p:cNvSpPr txBox="1"/>
              <p:nvPr/>
            </p:nvSpPr>
            <p:spPr>
              <a:xfrm>
                <a:off x="0" y="2743200"/>
                <a:ext cx="9144000" cy="1283941"/>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𝑐𝑎</m:t>
                            </m:r>
                          </m:sub>
                        </m:sSub>
                      </m:e>
                    </m:ra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0" y="2743200"/>
                <a:ext cx="9144000" cy="1283941"/>
              </a:xfrm>
              <a:prstGeom prst="rect">
                <a:avLst/>
              </a:prstGeom>
              <a:blipFill rotWithShape="1">
                <a:blip r:embed="rId3"/>
                <a:stretch>
                  <a:fillRect l="-1000" t="-3791" b="-7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4419600"/>
                <a:ext cx="9144000" cy="1278235"/>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𝑐𝑛</m:t>
                            </m:r>
                          </m:sub>
                        </m:sSub>
                      </m:e>
                    </m:rad>
                  </m:oMath>
                </a14:m>
                <a:r>
                  <a:rPr lang="en-US" sz="2400" dirty="0" smtClean="0"/>
                  <a:t>		</a:t>
                </a:r>
                <a:r>
                  <a:rPr lang="en-US" sz="2400" dirty="0" smtClean="0">
                    <a:latin typeface="Times New Roman" pitchFamily="18" charset="0"/>
                    <a:cs typeface="Times New Roman" pitchFamily="18" charset="0"/>
                  </a:rPr>
                  <a:t>(57) </a:t>
                </a:r>
                <a:endParaRPr lang="en-US"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4419600"/>
                <a:ext cx="9144000" cy="1278235"/>
              </a:xfrm>
              <a:prstGeom prst="rect">
                <a:avLst/>
              </a:prstGeom>
              <a:blipFill rotWithShape="1">
                <a:blip r:embed="rId4"/>
                <a:stretch>
                  <a:fillRect l="-1000" t="-4286" b="-7619"/>
                </a:stretch>
              </a:blipFill>
            </p:spPr>
            <p:txBody>
              <a:bodyPr/>
              <a:lstStyle/>
              <a:p>
                <a:r>
                  <a:rPr lang="en-US">
                    <a:noFill/>
                  </a:rPr>
                  <a:t> </a:t>
                </a:r>
              </a:p>
            </p:txBody>
          </p:sp>
        </mc:Fallback>
      </mc:AlternateContent>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0021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14" name="TextBox 13"/>
          <p:cNvSpPr txBox="1"/>
          <p:nvPr/>
        </p:nvSpPr>
        <p:spPr>
          <a:xfrm>
            <a:off x="0" y="1333619"/>
            <a:ext cx="9144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0" y="2209800"/>
                <a:ext cx="9144000" cy="3774816"/>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(58)</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(59)</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r>
                      <a:rPr lang="en-US" sz="2400" b="0" i="0" smtClean="0">
                        <a:latin typeface="Cambria Math"/>
                      </a:rPr>
                      <m:t> </m:t>
                    </m:r>
                  </m:oMath>
                </a14:m>
                <a:r>
                  <a:rPr lang="en-US" sz="2400" dirty="0" smtClean="0">
                    <a:latin typeface="Times New Roman" pitchFamily="18" charset="0"/>
                    <a:cs typeface="Times New Roman" pitchFamily="18" charset="0"/>
                  </a:rPr>
                  <a:t>Ω/mile		(60)</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(61)</a:t>
                </a:r>
                <a:endParaRPr lang="en-US" sz="24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0" y="2209800"/>
                <a:ext cx="9144000" cy="37748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9144000" cy="3847207"/>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454" y="2971800"/>
            <a:ext cx="4727091" cy="3576898"/>
          </a:xfrm>
          <a:prstGeom prst="rect">
            <a:avLst/>
          </a:prstGeom>
        </p:spPr>
      </p:pic>
      <p:sp>
        <p:nvSpPr>
          <p:cNvPr id="5" name="TextBox 4"/>
          <p:cNvSpPr txBox="1"/>
          <p:nvPr/>
        </p:nvSpPr>
        <p:spPr>
          <a:xfrm>
            <a:off x="1066800" y="3048000"/>
            <a:ext cx="167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1</a:t>
            </a:r>
            <a:endParaRPr lang="en-US" sz="2400" dirty="0">
              <a:latin typeface="Times New Roman" pitchFamily="18" charset="0"/>
              <a:cs typeface="Times New Roman" pitchFamily="18" charset="0"/>
            </a:endParaRPr>
          </a:p>
        </p:txBody>
      </p:sp>
      <p:sp>
        <p:nvSpPr>
          <p:cNvPr id="6" name="TextBox 5"/>
          <p:cNvSpPr txBox="1"/>
          <p:nvPr/>
        </p:nvSpPr>
        <p:spPr>
          <a:xfrm>
            <a:off x="1064703" y="3962400"/>
            <a:ext cx="167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Line 2</a:t>
            </a:r>
          </a:p>
        </p:txBody>
      </p:sp>
      <p:sp>
        <p:nvSpPr>
          <p:cNvPr id="7" name="TextBox 6"/>
          <p:cNvSpPr txBox="1"/>
          <p:nvPr/>
        </p:nvSpPr>
        <p:spPr>
          <a:xfrm>
            <a:off x="190500" y="6024265"/>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838200"/>
                <a:ext cx="9144000" cy="758675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	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342900" lvl="2" indent="-342900">
                  <a:buFont typeface="Wingdings" pitchFamily="2" charset="2"/>
                  <a:buChar char="Ø"/>
                </a:pPr>
                <a:endParaRPr lang="en-US" dirty="0" smtClean="0"/>
              </a:p>
              <a:p>
                <a:pPr marL="342900" lvl="2" indent="-342900">
                  <a:buFont typeface="Arial" pitchFamily="34" charset="0"/>
                  <a:buChar char="•"/>
                </a:pPr>
                <a:endParaRPr lang="en-US" dirty="0" smtClean="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𝑐</m:t>
                                              </m:r>
                                            </m:sub>
                                          </m:sSub>
                                        </m:e>
                                      </m:mr>
                                    </m:m>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𝑐</m:t>
                                              </m:r>
                                            </m:sub>
                                          </m:sSub>
                                        </m:e>
                                      </m:mr>
                                    </m:m>
                                  </m:e>
                                </m:mr>
                              </m:m>
                            </m:e>
                          </m:mr>
                        </m:m>
                      </m:e>
                    </m:d>
                  </m:oMath>
                </a14:m>
                <a:r>
                  <a:rPr lang="en-US" sz="2400" dirty="0" smtClean="0"/>
                  <a:t>	</a:t>
                </a:r>
                <a:r>
                  <a:rPr lang="en-US" sz="2400" dirty="0" smtClean="0">
                    <a:latin typeface="Times New Roman" pitchFamily="18" charset="0"/>
                    <a:cs typeface="Times New Roman" pitchFamily="18" charset="0"/>
                  </a:rPr>
                  <a:t>(62)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0" y="838200"/>
                <a:ext cx="9144000" cy="7586757"/>
              </a:xfrm>
              <a:prstGeom prst="rect">
                <a:avLst/>
              </a:prstGeom>
              <a:blipFill rotWithShape="1">
                <a:blip r:embed="rId3"/>
                <a:stretch>
                  <a:fillRect l="-867" t="-804" b="-88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a:t>
            </a:r>
            <a:r>
              <a:rPr lang="en-US" sz="3200" dirty="0">
                <a:latin typeface="Times New Roman" pitchFamily="18" charset="0"/>
                <a:cs typeface="Times New Roman" pitchFamily="18" charset="0"/>
              </a:rPr>
              <a:t>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493538"/>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endParaRPr lang="en-US"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00" y="1447800"/>
            <a:ext cx="5504600" cy="5189194"/>
          </a:xfrm>
          <a:prstGeom prst="rect">
            <a:avLst/>
          </a:prstGeom>
        </p:spPr>
      </p:pic>
      <p:sp>
        <p:nvSpPr>
          <p:cNvPr id="6" name="TextBox 5"/>
          <p:cNvSpPr txBox="1"/>
          <p:nvPr/>
        </p:nvSpPr>
        <p:spPr>
          <a:xfrm>
            <a:off x="381000" y="5943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862870"/>
          </a:xfrm>
          <a:prstGeom prst="rect">
            <a:avLst/>
          </a:prstGeom>
          <a:noFill/>
        </p:spPr>
        <p:txBody>
          <a:bodyPr wrap="square" rtlCol="0">
            <a:spAutoFit/>
          </a:bodyPr>
          <a:lstStyle/>
          <a:p>
            <a:pPr marL="342900" lvl="2" indent="-342900"/>
            <a:r>
              <a:rPr lang="en-US" sz="2800" dirty="0" smtClean="0"/>
              <a:t>	 </a:t>
            </a:r>
            <a:r>
              <a:rPr lang="en-US" sz="2800" dirty="0">
                <a:latin typeface="Times New Roman" pitchFamily="18" charset="0"/>
                <a:cs typeface="Times New Roman" pitchFamily="18" charset="0"/>
              </a:rPr>
              <a:t>Electric field of a charged round conductor</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483568"/>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371600" y="5638800"/>
                <a:ext cx="6400800" cy="789383"/>
              </a:xfrm>
              <a:prstGeom prst="rect">
                <a:avLst/>
              </a:prstGeom>
            </p:spPr>
            <p:txBody>
              <a:bodyPr wrap="square">
                <a:spAutoFit/>
              </a:bodyPr>
              <a:lstStyle/>
              <a:p>
                <a14:m>
                  <m:oMath xmlns:m="http://schemas.openxmlformats.org/officeDocument/2006/math">
                    <m:sSub>
                      <m:sSubPr>
                        <m:ctrlPr>
                          <a:rPr lang="en-US" sz="2800" i="1">
                            <a:latin typeface="Cambria Math"/>
                          </a:rPr>
                        </m:ctrlPr>
                      </m:sSubPr>
                      <m:e>
                        <m:r>
                          <a:rPr lang="en-US" sz="2800" i="1">
                            <a:latin typeface="Cambria Math"/>
                          </a:rPr>
                          <m:t>𝑉</m:t>
                        </m:r>
                      </m:e>
                      <m:sub>
                        <m:r>
                          <a:rPr lang="en-US" sz="2800" i="1">
                            <a:latin typeface="Cambria Math"/>
                          </a:rPr>
                          <m:t>𝑖𝑗</m:t>
                        </m:r>
                      </m:sub>
                    </m:sSub>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2</m:t>
                        </m:r>
                        <m:r>
                          <a:rPr lang="en-US" sz="2800" i="1">
                            <a:latin typeface="Cambria Math"/>
                          </a:rPr>
                          <m:t>𝜋𝜀</m:t>
                        </m:r>
                      </m:den>
                    </m:f>
                    <m:nary>
                      <m:naryPr>
                        <m:chr m:val="∑"/>
                        <m:limLoc m:val="undOvr"/>
                        <m:ctrlPr>
                          <a:rPr lang="en-US" sz="2800" i="1">
                            <a:latin typeface="Cambria Math"/>
                          </a:rPr>
                        </m:ctrlPr>
                      </m:naryPr>
                      <m:sub>
                        <m:r>
                          <a:rPr lang="en-US" sz="2800" i="1">
                            <a:latin typeface="Cambria Math"/>
                          </a:rPr>
                          <m:t>𝑛</m:t>
                        </m:r>
                        <m:r>
                          <a:rPr lang="en-US" sz="2800" i="1">
                            <a:latin typeface="Cambria Math"/>
                          </a:rPr>
                          <m:t>=1</m:t>
                        </m:r>
                      </m:sub>
                      <m:sup>
                        <m:r>
                          <a:rPr lang="en-US" sz="2800" i="1">
                            <a:latin typeface="Cambria Math"/>
                          </a:rPr>
                          <m:t>𝑁</m:t>
                        </m:r>
                      </m:sup>
                      <m:e>
                        <m:sSub>
                          <m:sSubPr>
                            <m:ctrlPr>
                              <a:rPr lang="en-US" sz="2800" i="1">
                                <a:latin typeface="Cambria Math"/>
                              </a:rPr>
                            </m:ctrlPr>
                          </m:sSubPr>
                          <m:e>
                            <m:r>
                              <a:rPr lang="en-US" sz="2800" i="1">
                                <a:latin typeface="Cambria Math"/>
                              </a:rPr>
                              <m:t>𝑞</m:t>
                            </m:r>
                          </m:e>
                          <m:sub>
                            <m:r>
                              <a:rPr lang="en-US" sz="2800" i="1">
                                <a:latin typeface="Cambria Math"/>
                              </a:rPr>
                              <m:t>𝑛</m:t>
                            </m:r>
                          </m:sub>
                        </m:sSub>
                      </m:e>
                    </m:nary>
                    <m:func>
                      <m:funcPr>
                        <m:ctrlPr>
                          <a:rPr lang="en-US" sz="2800" i="1">
                            <a:latin typeface="Cambria Math"/>
                          </a:rPr>
                        </m:ctrlPr>
                      </m:funcPr>
                      <m:fName>
                        <m:r>
                          <m:rPr>
                            <m:sty m:val="p"/>
                          </m:rPr>
                          <a:rPr lang="en-US" sz="2800">
                            <a:latin typeface="Cambria Math"/>
                          </a:rPr>
                          <m:t>ln</m:t>
                        </m:r>
                      </m:fName>
                      <m:e>
                        <m:f>
                          <m:fPr>
                            <m:ctrlPr>
                              <a:rPr lang="en-US" sz="2800" i="1">
                                <a:latin typeface="Cambria Math"/>
                              </a:rPr>
                            </m:ctrlPr>
                          </m:fPr>
                          <m:num>
                            <m:sSub>
                              <m:sSubPr>
                                <m:ctrlPr>
                                  <a:rPr lang="en-US" sz="2800" i="1">
                                    <a:latin typeface="Cambria Math"/>
                                  </a:rPr>
                                </m:ctrlPr>
                              </m:sSubPr>
                              <m:e>
                                <m:r>
                                  <a:rPr lang="en-US" sz="2800" i="1">
                                    <a:latin typeface="Cambria Math"/>
                                  </a:rPr>
                                  <m:t>𝐷</m:t>
                                </m:r>
                              </m:e>
                              <m:sub>
                                <m:r>
                                  <a:rPr lang="en-US" sz="2800" i="1">
                                    <a:latin typeface="Cambria Math"/>
                                  </a:rPr>
                                  <m:t>𝑛𝑗</m:t>
                                </m:r>
                              </m:sub>
                            </m:sSub>
                          </m:num>
                          <m:den>
                            <m:sSub>
                              <m:sSubPr>
                                <m:ctrlPr>
                                  <a:rPr lang="en-US" sz="2800" i="1">
                                    <a:latin typeface="Cambria Math"/>
                                  </a:rPr>
                                </m:ctrlPr>
                              </m:sSubPr>
                              <m:e>
                                <m:r>
                                  <a:rPr lang="en-US" sz="2800" i="1">
                                    <a:latin typeface="Cambria Math"/>
                                  </a:rPr>
                                  <m:t>𝐷</m:t>
                                </m:r>
                              </m:e>
                              <m:sub>
                                <m:r>
                                  <a:rPr lang="en-US" sz="2800" i="1">
                                    <a:latin typeface="Cambria Math"/>
                                  </a:rPr>
                                  <m:t>𝑛𝑖</m:t>
                                </m:r>
                              </m:sub>
                            </m:sSub>
                          </m:den>
                        </m:f>
                      </m:e>
                    </m:func>
                  </m:oMath>
                </a14:m>
                <a:r>
                  <a:rPr lang="en-US" sz="2800" dirty="0" smtClean="0"/>
                  <a:t>			</a:t>
                </a:r>
                <a:r>
                  <a:rPr lang="en-US" sz="2800" dirty="0" smtClean="0">
                    <a:latin typeface="Times New Roman" pitchFamily="18" charset="0"/>
                    <a:cs typeface="Times New Roman" pitchFamily="18" charset="0"/>
                  </a:rPr>
                  <a:t>(63)</a:t>
                </a:r>
                <a:endParaRPr lang="en-US" sz="28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371600" y="5638800"/>
                <a:ext cx="6400800" cy="789383"/>
              </a:xfrm>
              <a:prstGeom prst="rect">
                <a:avLst/>
              </a:prstGeom>
              <a:blipFill rotWithShape="1">
                <a:blip r:embed="rId4"/>
                <a:stretch>
                  <a:fillRect b="-1550"/>
                </a:stretch>
              </a:blipFill>
            </p:spPr>
            <p:txBody>
              <a:bodyPr/>
              <a:lstStyle/>
              <a:p>
                <a:r>
                  <a:rPr lang="en-US">
                    <a:noFill/>
                  </a:rPr>
                  <a:t> </a:t>
                </a:r>
              </a:p>
            </p:txBody>
          </p:sp>
        </mc:Fallback>
      </mc:AlternateContent>
      <p:sp>
        <p:nvSpPr>
          <p:cNvPr id="6" name="TextBox 5"/>
          <p:cNvSpPr txBox="1"/>
          <p:nvPr/>
        </p:nvSpPr>
        <p:spPr>
          <a:xfrm>
            <a:off x="3625645" y="2057400"/>
            <a:ext cx="189271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0" y="838200"/>
                <a:ext cx="91440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=0</m:t>
                    </m:r>
                  </m:oMath>
                </a14:m>
                <a:r>
                  <a:rPr lang="en-US" sz="2400" dirty="0" smtClean="0"/>
                  <a:t>	</a:t>
                </a:r>
                <a:r>
                  <a:rPr lang="en-US" sz="2400" dirty="0" smtClean="0">
                    <a:latin typeface="Times New Roman" pitchFamily="18" charset="0"/>
                    <a:cs typeface="Times New Roman" pitchFamily="18" charset="0"/>
                  </a:rPr>
                  <a:t>(1) </a:t>
                </a:r>
                <a:endParaRPr lang="en-US" sz="24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838200"/>
                <a:ext cx="9144000" cy="1877437"/>
              </a:xfrm>
              <a:prstGeom prst="rect">
                <a:avLst/>
              </a:prstGeom>
              <a:blipFill rotWithShape="1">
                <a:blip r:embed="rId3"/>
                <a:stretch>
                  <a:fillRect l="-867" t="-2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2287250"/>
                <a:ext cx="9144000" cy="3806683"/>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The total flux linking the conductor </a:t>
                </a:r>
                <a14:m>
                  <m:oMath xmlns:m="http://schemas.openxmlformats.org/officeDocument/2006/math">
                    <m:r>
                      <a:rPr lang="en-US" sz="2000" i="1" dirty="0" smtClean="0">
                        <a:latin typeface="Cambria Math"/>
                      </a:rPr>
                      <m:t>𝑖</m:t>
                    </m:r>
                  </m:oMath>
                </a14:m>
                <a:r>
                  <a:rPr lang="en-US" sz="20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(2)</a:t>
                </a:r>
              </a:p>
              <a:p>
                <a:pPr algn="ctr"/>
                <a:endParaRPr lang="en-US" sz="2000" dirty="0"/>
              </a:p>
              <a:p>
                <a:pPr algn="ctr"/>
                <a:endParaRPr lang="en-US" sz="2000" dirty="0"/>
              </a:p>
              <a:p>
                <a:endParaRPr lang="en-US" sz="2000" dirty="0" smtClean="0"/>
              </a:p>
              <a:p>
                <a:r>
                  <a:rPr lang="en-US" sz="2000" dirty="0"/>
                  <a:t>	</a:t>
                </a:r>
                <a:r>
                  <a:rPr lang="en-US" sz="2400" dirty="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r>
                  <a:rPr lang="en-US" sz="2000" dirty="0" smtClean="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2287250"/>
                <a:ext cx="9144000" cy="3806683"/>
              </a:xfrm>
              <a:prstGeom prst="rect">
                <a:avLst/>
              </a:prstGeom>
              <a:blipFill rotWithShape="1">
                <a:blip r:embed="rId4"/>
                <a:stretch>
                  <a:fillRect l="-533" t="-800" r="-400"/>
                </a:stretch>
              </a:blipFill>
            </p:spPr>
            <p:txBody>
              <a:bodyPr/>
              <a:lstStyle/>
              <a:p>
                <a:r>
                  <a:rPr lang="en-US">
                    <a:noFill/>
                  </a:rPr>
                  <a:t> </a:t>
                </a:r>
              </a:p>
            </p:txBody>
          </p:sp>
        </mc:Fallback>
      </mc:AlternateContent>
      <p:sp>
        <p:nvSpPr>
          <p:cNvPr id="9" name="TextBox 8"/>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16764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16764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spTree>
    <p:extLst>
      <p:ext uri="{BB962C8B-B14F-4D97-AF65-F5344CB8AC3E}">
        <p14:creationId xmlns:p14="http://schemas.microsoft.com/office/powerpoint/2010/main" val="13241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285220"/>
            <a:ext cx="5619750" cy="5296698"/>
          </a:xfrm>
          <a:prstGeom prst="rect">
            <a:avLst/>
          </a:prstGeom>
        </p:spPr>
      </p:pic>
      <p:sp>
        <p:nvSpPr>
          <p:cNvPr id="6" name="TextBox 5"/>
          <p:cNvSpPr txBox="1"/>
          <p:nvPr/>
        </p:nvSpPr>
        <p:spPr>
          <a:xfrm>
            <a:off x="304800" y="5869632"/>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362200"/>
                <a:ext cx="9144000" cy="5296450"/>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400" i="1" smtClean="0">
                            <a:latin typeface="Cambria Math"/>
                          </a:rPr>
                        </m:ctrlPr>
                      </m:sSubPr>
                      <m:e>
                        <m:r>
                          <a:rPr lang="en-US" sz="2400" i="1">
                            <a:latin typeface="Cambria Math"/>
                          </a:rPr>
                          <m:t>𝑉</m:t>
                        </m:r>
                      </m:e>
                      <m:sub>
                        <m:r>
                          <a:rPr lang="en-US" sz="2400" i="1">
                            <a:latin typeface="Cambria Math"/>
                          </a:rPr>
                          <m:t>𝑖𝑖</m:t>
                        </m:r>
                      </m:sub>
                    </m:sSub>
                    <m:r>
                      <a:rPr lang="en-US" sz="2400" b="0" i="1" smtClean="0">
                        <a:latin typeface="Cambria Math"/>
                      </a:rPr>
                      <m:t> </m:t>
                    </m:r>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sSub>
                                      <m:sSubPr>
                                        <m:ctrlPr>
                                          <a:rPr lang="en-US" sz="2400" i="1">
                                            <a:latin typeface="Cambria Math"/>
                                          </a:rPr>
                                        </m:ctrlPr>
                                      </m:sSubPr>
                                      <m:e>
                                        <m:r>
                                          <a:rPr lang="en-US" sz="2400" i="1">
                                            <a:latin typeface="Cambria Math"/>
                                          </a:rPr>
                                          <m:t>𝑆</m:t>
                                        </m:r>
                                      </m:e>
                                      <m:sub>
                                        <m:r>
                                          <a:rPr lang="en-US" sz="2400" i="1">
                                            <a:latin typeface="Cambria Math"/>
                                          </a:rPr>
                                          <m:t>𝑖𝑖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func>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𝑖𝑗</m:t>
                                    </m:r>
                                  </m:sub>
                                </m:sSub>
                              </m:num>
                              <m:den>
                                <m:sSub>
                                  <m:sSubPr>
                                    <m:ctrlPr>
                                      <a:rPr lang="en-US" sz="2400" i="1">
                                        <a:latin typeface="Cambria Math"/>
                                      </a:rPr>
                                    </m:ctrlPr>
                                  </m:sSubPr>
                                  <m:e>
                                    <m:r>
                                      <a:rPr lang="en-US" sz="2400" i="1">
                                        <a:latin typeface="Cambria Math"/>
                                      </a:rPr>
                                      <m:t>𝑆</m:t>
                                    </m:r>
                                  </m:e>
                                  <m:sub>
                                    <m:r>
                                      <a:rPr lang="en-US" sz="2400" i="1">
                                        <a:latin typeface="Cambria Math"/>
                                      </a:rPr>
                                      <m:t>𝑖𝑗</m:t>
                                    </m:r>
                                  </m:sub>
                                </m:sSub>
                              </m:den>
                            </m:f>
                          </m:e>
                        </m:func>
                      </m:e>
                    </m:d>
                  </m:oMath>
                </a14:m>
                <a:r>
                  <a:rPr lang="en-US" sz="2400" dirty="0" smtClean="0"/>
                  <a:t>	</a:t>
                </a:r>
                <a:r>
                  <a:rPr lang="en-US" sz="2400" dirty="0" smtClean="0">
                    <a:latin typeface="Times New Roman" pitchFamily="18" charset="0"/>
                    <a:cs typeface="Times New Roman" pitchFamily="18" charset="0"/>
                  </a:rPr>
                  <a:t>(64)</a:t>
                </a:r>
              </a:p>
              <a:p>
                <a:pPr algn="just">
                  <a:spcAft>
                    <a:spcPts val="1200"/>
                  </a:spcAft>
                </a:pP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𝑖</m:t>
                        </m:r>
                      </m:sub>
                    </m:sSub>
                  </m:oMath>
                </a14:m>
                <a:endParaRPr lang="en-US" sz="2400" dirty="0"/>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𝑗</m:t>
                        </m:r>
                      </m:sub>
                    </m:sSub>
                  </m:oMath>
                </a14:m>
                <a:r>
                  <a:rPr lang="en-US" sz="2400" dirty="0"/>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66)</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d>
                  </m:oMath>
                </a14:m>
                <a:r>
                  <a:rPr lang="en-US" sz="2400" dirty="0" smtClean="0"/>
                  <a:t>				</a:t>
                </a:r>
                <a:r>
                  <a:rPr lang="en-US" sz="2400" dirty="0" smtClean="0">
                    <a:latin typeface="Times New Roman" pitchFamily="18" charset="0"/>
                    <a:cs typeface="Times New Roman" pitchFamily="18" charset="0"/>
                  </a:rPr>
                  <a:t>(65)</a:t>
                </a:r>
              </a:p>
              <a:p>
                <a:pPr algn="just">
                  <a:spcAft>
                    <a:spcPts val="1200"/>
                  </a:spcAft>
                </a:pPr>
                <a:r>
                  <a:rPr lang="en-US" sz="2400" dirty="0" smtClean="0"/>
                  <a:t> </a:t>
                </a:r>
              </a:p>
              <a:p>
                <a:pPr algn="just">
                  <a:spcAft>
                    <a:spcPts val="1200"/>
                  </a:spcAft>
                </a:pPr>
                <a:r>
                  <a:rPr lang="en-US" sz="2400" dirty="0" smtClean="0"/>
                  <a:t>	</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2362200"/>
                <a:ext cx="9144000" cy="529645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a:p>
            <a:pPr marL="342900" lvl="2" indent="-342900"/>
            <a:r>
              <a:rPr lang="en-US" dirty="0" smtClean="0"/>
              <a:t>	</a:t>
            </a:r>
            <a:endParaRPr lang="en-US" dirty="0"/>
          </a:p>
        </p:txBody>
      </p:sp>
      <p:sp>
        <p:nvSpPr>
          <p:cNvPr id="9" name="Rectangle 8"/>
          <p:cNvSpPr/>
          <p:nvPr/>
        </p:nvSpPr>
        <p:spPr>
          <a:xfrm>
            <a:off x="0" y="3352800"/>
            <a:ext cx="91440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7594" y="1285220"/>
                <a:ext cx="8458200" cy="1859996"/>
              </a:xfrm>
              <a:prstGeom prst="rect">
                <a:avLst/>
              </a:prstGeom>
            </p:spPr>
            <p:txBody>
              <a:bodyPr wrap="square">
                <a:spAutoFit/>
              </a:bodyPr>
              <a:lstStyle/>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𝑖𝑖</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its image </a:t>
                </a:r>
                <a14:m>
                  <m:oMath xmlns:m="http://schemas.openxmlformats.org/officeDocument/2006/math">
                    <m:r>
                      <a:rPr lang="en-US" sz="2400" i="1">
                        <a:latin typeface="Cambria Math"/>
                      </a:rPr>
                      <m:t>𝑖</m:t>
                    </m:r>
                    <m:r>
                      <a:rPr lang="en-US" sz="2400" i="1">
                        <a:latin typeface="Cambria Math"/>
                      </a:rPr>
                      <m:t>′</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the image of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537594" y="1285220"/>
                <a:ext cx="8458200" cy="1859996"/>
              </a:xfrm>
              <a:prstGeom prst="rect">
                <a:avLst/>
              </a:prstGeom>
              <a:blipFill rotWithShape="1">
                <a:blip r:embed="rId3"/>
                <a:stretch>
                  <a:fillRect l="-144" t="-2623"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4916581"/>
                <a:ext cx="6324600" cy="1457515"/>
              </a:xfrm>
              <a:prstGeom prst="rect">
                <a:avLst/>
              </a:prstGeom>
            </p:spPr>
            <p:txBody>
              <a:bodyPr wrap="square">
                <a:spAutoFit/>
              </a:bodyPr>
              <a:lstStyle/>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𝑖𝑖</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(67)</a:t>
                </a:r>
                <a:endParaRPr lang="en-US" sz="24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𝑖𝑗</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(68)</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0" y="4916581"/>
                <a:ext cx="6324600" cy="1457515"/>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3874"/>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𝑃</m:t>
                            </m:r>
                          </m:e>
                        </m:d>
                      </m:e>
                      <m:sup>
                        <m:r>
                          <a:rPr lang="en-US" sz="2400" i="1">
                            <a:latin typeface="Cambria Math"/>
                          </a:rPr>
                          <m:t>−1</m:t>
                        </m:r>
                      </m:sup>
                    </m:sSup>
                  </m:oMath>
                </a14:m>
                <a:r>
                  <a:rPr lang="en-US" sz="2400" dirty="0" smtClean="0"/>
                  <a:t>						</a:t>
                </a:r>
                <a:r>
                  <a:rPr lang="en-US" sz="2400" dirty="0" smtClean="0">
                    <a:latin typeface="Times New Roman" pitchFamily="18" charset="0"/>
                    <a:cs typeface="Times New Roman" pitchFamily="18" charset="0"/>
                  </a:rPr>
                  <a:t>(69)</a:t>
                </a:r>
                <a:endParaRPr lang="en-US" sz="24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𝑦</m:t>
                        </m:r>
                      </m:e>
                    </m:d>
                    <m:r>
                      <a:rPr lang="en-US" sz="2400" i="1">
                        <a:latin typeface="Cambria Math"/>
                      </a:rPr>
                      <m:t>=</m:t>
                    </m:r>
                    <m:r>
                      <a:rPr lang="en-US" sz="2400" i="1">
                        <a:latin typeface="Cambria Math"/>
                      </a:rPr>
                      <m:t>𝑗</m:t>
                    </m:r>
                    <m:r>
                      <a:rPr lang="en-US" sz="2400" i="1">
                        <a:latin typeface="Cambria Math"/>
                      </a:rPr>
                      <m:t>𝜔</m:t>
                    </m:r>
                    <m:r>
                      <a:rPr lang="en-US" sz="2400" i="1">
                        <a:latin typeface="Cambria Math"/>
                      </a:rPr>
                      <m:t>∙</m:t>
                    </m:r>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r>
                          <a:rPr lang="en-US" sz="2400" i="1">
                            <a:latin typeface="Cambria Math"/>
                          </a:rPr>
                          <m:t>10</m:t>
                        </m:r>
                      </m:e>
                      <m:sup>
                        <m:r>
                          <a:rPr lang="en-US" sz="2400" i="1">
                            <a:latin typeface="Cambria Math"/>
                          </a:rPr>
                          <m:t>−6</m:t>
                        </m:r>
                      </m:sup>
                    </m:sSup>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r>
                                    <a:rPr lang="en-US" sz="2400" i="1">
                                      <a:latin typeface="Cambria Math"/>
                                    </a:rPr>
                                    <m:t>𝑦</m:t>
                                  </m:r>
                                  <m:r>
                                    <a:rPr lang="en-US" sz="2400" i="1">
                                      <a:latin typeface="Cambria Math"/>
                                    </a:rPr>
                                    <m:t>11</m:t>
                                  </m:r>
                                </m:e>
                              </m:d>
                            </m:e>
                            <m:e>
                              <m:d>
                                <m:dPr>
                                  <m:begChr m:val="["/>
                                  <m:endChr m:val="]"/>
                                  <m:ctrlPr>
                                    <a:rPr lang="en-US" sz="2400" i="1">
                                      <a:latin typeface="Cambria Math"/>
                                    </a:rPr>
                                  </m:ctrlPr>
                                </m:dPr>
                                <m:e>
                                  <m:r>
                                    <a:rPr lang="en-US" sz="2400" i="1">
                                      <a:latin typeface="Cambria Math"/>
                                    </a:rPr>
                                    <m:t>𝑦</m:t>
                                  </m:r>
                                  <m:r>
                                    <a:rPr lang="en-US" sz="2400" i="1">
                                      <a:latin typeface="Cambria Math"/>
                                    </a:rPr>
                                    <m:t>12</m:t>
                                  </m:r>
                                </m:e>
                              </m:d>
                            </m:e>
                          </m:mr>
                          <m:mr>
                            <m:e>
                              <m:d>
                                <m:dPr>
                                  <m:begChr m:val="["/>
                                  <m:endChr m:val="]"/>
                                  <m:ctrlPr>
                                    <a:rPr lang="en-US" sz="2400" i="1">
                                      <a:latin typeface="Cambria Math"/>
                                    </a:rPr>
                                  </m:ctrlPr>
                                </m:dPr>
                                <m:e>
                                  <m:r>
                                    <a:rPr lang="en-US" sz="2400" i="1">
                                      <a:latin typeface="Cambria Math"/>
                                    </a:rPr>
                                    <m:t>𝑦</m:t>
                                  </m:r>
                                  <m:r>
                                    <a:rPr lang="en-US" sz="2400" i="1">
                                      <a:latin typeface="Cambria Math"/>
                                    </a:rPr>
                                    <m:t>21</m:t>
                                  </m:r>
                                </m:e>
                              </m:d>
                            </m:e>
                            <m:e>
                              <m:d>
                                <m:dPr>
                                  <m:begChr m:val="["/>
                                  <m:endChr m:val="]"/>
                                  <m:ctrlPr>
                                    <a:rPr lang="en-US" sz="2400" i="1">
                                      <a:latin typeface="Cambria Math"/>
                                    </a:rPr>
                                  </m:ctrlPr>
                                </m:dPr>
                                <m:e>
                                  <m:r>
                                    <a:rPr lang="en-US" sz="2400" i="1">
                                      <a:latin typeface="Cambria Math"/>
                                    </a:rPr>
                                    <m:t>𝑦</m:t>
                                  </m:r>
                                  <m:r>
                                    <a:rPr lang="en-US" sz="2400" i="1">
                                      <a:latin typeface="Cambria Math"/>
                                    </a:rPr>
                                    <m:t>22</m:t>
                                  </m:r>
                                </m:e>
                              </m:d>
                            </m:e>
                          </m:mr>
                        </m:m>
                      </m:e>
                    </m:d>
                    <m:r>
                      <a:rPr lang="en-US" sz="2400" i="1">
                        <a:latin typeface="Cambria Math"/>
                      </a:rPr>
                      <m:t>𝑆</m:t>
                    </m:r>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m:t>
                    </m:r>
                    <m:r>
                      <a:rPr lang="en-US" sz="2400" i="1">
                        <a:latin typeface="Cambria Math"/>
                      </a:rPr>
                      <m:t>𝑓𝑟𝑒𝑞𝑢𝑒𝑛𝑐𝑦</m:t>
                    </m:r>
                  </m:oMath>
                </a14:m>
                <a:endParaRPr lang="en-US" sz="24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3874"/>
              </a:xfrm>
              <a:prstGeom prst="rect">
                <a:avLst/>
              </a:prstGeom>
              <a:blipFill rotWithShape="1">
                <a:blip r:embed="rId3"/>
                <a:stretch>
                  <a:fillRect l="-867" t="-928" r="-1400"/>
                </a:stretch>
              </a:blipFill>
            </p:spPr>
            <p:txBody>
              <a:bodyPr/>
              <a:lstStyle/>
              <a:p>
                <a:r>
                  <a:rPr lang="en-US">
                    <a:noFill/>
                  </a:rPr>
                  <a:t> </a:t>
                </a:r>
              </a:p>
            </p:txBody>
          </p:sp>
        </mc:Fallback>
      </mc:AlternateContent>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a:t>
            </a:r>
            <a:r>
              <a:rPr lang="en-US" sz="8000" dirty="0"/>
              <a:t>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566916"/>
            <a:ext cx="8305800" cy="12618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30" y="2074325"/>
            <a:ext cx="8112112" cy="4342034"/>
          </a:xfrm>
          <a:prstGeom prst="rect">
            <a:avLst/>
          </a:prstGeom>
        </p:spPr>
      </p:pic>
      <p:sp>
        <p:nvSpPr>
          <p:cNvPr id="5" name="TextBox 4"/>
          <p:cNvSpPr txBox="1"/>
          <p:nvPr/>
        </p:nvSpPr>
        <p:spPr>
          <a:xfrm>
            <a:off x="6781800" y="62484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533400"/>
            <a:ext cx="8305800" cy="1908215"/>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381000" y="2743200"/>
                <a:ext cx="8915400" cy="3877985"/>
              </a:xfrm>
              <a:prstGeom prst="rect">
                <a:avLst/>
              </a:prstGeom>
            </p:spPr>
            <p:txBody>
              <a:bodyPr wrap="square">
                <a:spAutoFit/>
              </a:bodyPr>
              <a:lstStyle/>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𝑜𝑑</m:t>
                        </m:r>
                      </m:sub>
                    </m:sSub>
                    <m:r>
                      <a:rPr lang="en-US" sz="2200" i="1">
                        <a:latin typeface="Cambria Math"/>
                      </a:rPr>
                      <m:t>=</m:t>
                    </m:r>
                  </m:oMath>
                </a14:m>
                <a:r>
                  <a:rPr lang="en-US" sz="22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200" i="1">
                        <a:latin typeface="Cambria Math"/>
                      </a:rPr>
                      <m:t>𝐺𝑀</m:t>
                    </m:r>
                    <m:sSub>
                      <m:sSubPr>
                        <m:ctrlPr>
                          <a:rPr lang="en-US" sz="2200" i="1">
                            <a:latin typeface="Cambria Math"/>
                          </a:rPr>
                        </m:ctrlPr>
                      </m:sSubPr>
                      <m:e>
                        <m:r>
                          <a:rPr lang="en-US" sz="2200" i="1">
                            <a:latin typeface="Cambria Math"/>
                          </a:rPr>
                          <m:t>𝑅</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𝐺𝑀𝑅</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200" i="1">
                        <a:latin typeface="Cambria Math"/>
                      </a:rPr>
                      <m:t>𝑘</m:t>
                    </m:r>
                    <m:r>
                      <a:rPr lang="en-US" sz="2200" i="1">
                        <a:latin typeface="Cambria Math"/>
                      </a:rPr>
                      <m:t>=</m:t>
                    </m:r>
                  </m:oMath>
                </a14:m>
                <a:r>
                  <a:rPr lang="en-US" sz="22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381000" y="2743200"/>
                <a:ext cx="8915400" cy="3877985"/>
              </a:xfrm>
              <a:prstGeom prst="rect">
                <a:avLst/>
              </a:prstGeom>
              <a:blipFill rotWithShape="1">
                <a:blip r:embed="rId3"/>
                <a:stretch>
                  <a:fillRect l="-137" t="-943" b="-2201"/>
                </a:stretch>
              </a:blipFill>
            </p:spPr>
            <p:txBody>
              <a:bodyPr/>
              <a:lstStyle/>
              <a:p>
                <a:r>
                  <a:rPr lang="en-US">
                    <a:noFill/>
                  </a:rPr>
                  <a:t> </a:t>
                </a:r>
              </a:p>
            </p:txBody>
          </p:sp>
        </mc:Fallback>
      </mc:AlternateContent>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0" y="0"/>
                <a:ext cx="9144000" cy="6678751"/>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000" dirty="0" smtClean="0"/>
              </a:p>
              <a:p>
                <a:pPr lvl="1"/>
                <a:r>
                  <a:rPr lang="en-US" sz="2400" dirty="0" smtClean="0">
                    <a:latin typeface="Times New Roman" pitchFamily="18" charset="0"/>
                    <a:cs typeface="Times New Roman" pitchFamily="18" charset="0"/>
                  </a:rPr>
                  <a:t>	</a:t>
                </a: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ctr"/>
                <a:endParaRPr lang="en-US" sz="3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0" y="0"/>
                <a:ext cx="9144000" cy="6678751"/>
              </a:xfrm>
              <a:prstGeom prst="rect">
                <a:avLst/>
              </a:prstGeom>
              <a:blipFill rotWithShape="1">
                <a:blip r:embed="rId3"/>
                <a:stretch>
                  <a:fillRect l="-867" t="-1277" r="-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3919330"/>
                <a:ext cx="9144000" cy="1643270"/>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19330"/>
                <a:ext cx="9144000" cy="1643270"/>
              </a:xfrm>
              <a:prstGeom prst="rect">
                <a:avLst/>
              </a:prstGeom>
              <a:blipFill rotWithShape="1">
                <a:blip r:embed="rId4"/>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0" y="762000"/>
                <a:ext cx="8991600" cy="667105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𝑐𝑛</m:t>
                        </m:r>
                      </m:sub>
                    </m:sSub>
                    <m:r>
                      <a:rPr lang="en-US" sz="2400" i="1">
                        <a:latin typeface="Cambria Math"/>
                      </a:rPr>
                      <m:t>=</m:t>
                    </m:r>
                    <m:rad>
                      <m:radPr>
                        <m:ctrlPr>
                          <a:rPr lang="en-US" sz="2400" i="1">
                            <a:latin typeface="Cambria Math"/>
                          </a:rPr>
                        </m:ctrlPr>
                      </m:radPr>
                      <m:deg>
                        <m:r>
                          <a:rPr lang="en-US" sz="2400" i="1">
                            <a:latin typeface="Cambria Math"/>
                          </a:rPr>
                          <m:t>𝑘</m:t>
                        </m:r>
                      </m:deg>
                      <m:e>
                        <m:sSub>
                          <m:sSubPr>
                            <m:ctrlPr>
                              <a:rPr lang="en-US" sz="2400" i="1">
                                <a:latin typeface="Cambria Math"/>
                              </a:rPr>
                            </m:ctrlPr>
                          </m:sSubPr>
                          <m:e>
                            <m:r>
                              <a:rPr lang="en-US" sz="2400" i="1">
                                <a:latin typeface="Cambria Math"/>
                              </a:rPr>
                              <m:t>𝐺𝑀𝑅</m:t>
                            </m:r>
                          </m:e>
                          <m:sub>
                            <m:r>
                              <a:rPr lang="en-US" sz="2400" i="1">
                                <a:latin typeface="Cambria Math"/>
                              </a:rPr>
                              <m:t>𝑠</m:t>
                            </m:r>
                          </m:sub>
                        </m:sSub>
                        <m:r>
                          <a:rPr lang="en-US" sz="2400" i="1">
                            <a:latin typeface="Cambria Math"/>
                          </a:rPr>
                          <m:t>∙</m:t>
                        </m:r>
                        <m:r>
                          <a:rPr lang="en-US" sz="2400" i="1">
                            <a:latin typeface="Cambria Math"/>
                          </a:rPr>
                          <m:t>𝑘</m:t>
                        </m:r>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r>
                              <a:rPr lang="en-US" sz="2400" i="1">
                                <a:latin typeface="Cambria Math"/>
                              </a:rPr>
                              <m:t>−1</m:t>
                            </m:r>
                          </m:sup>
                        </m:sSup>
                      </m:e>
                    </m:rad>
                  </m:oMath>
                </a14:m>
                <a:r>
                  <a:rPr lang="en-US" sz="2400" dirty="0"/>
                  <a:t>  </a:t>
                </a:r>
                <a:r>
                  <a:rPr lang="en-US" sz="2400" dirty="0" smtClean="0">
                    <a:latin typeface="Times New Roman" pitchFamily="18" charset="0"/>
                    <a:cs typeface="Times New Roman" pitchFamily="18" charset="0"/>
                  </a:rPr>
                  <a:t>ft			(71)</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400" i="1">
                        <a:latin typeface="Cambria Math"/>
                      </a:rPr>
                      <m:t>𝑅</m:t>
                    </m:r>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m:t>
                        </m:r>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24</m:t>
                        </m:r>
                      </m:den>
                    </m:f>
                  </m:oMath>
                </a14:m>
                <a:r>
                  <a:rPr lang="en-US" sz="2400" dirty="0"/>
                  <a:t>  </a:t>
                </a:r>
                <a:r>
                  <a:rPr lang="en-US" sz="2400" dirty="0" smtClean="0">
                    <a:latin typeface="Times New Roman" pitchFamily="18" charset="0"/>
                    <a:cs typeface="Times New Roman" pitchFamily="18" charset="0"/>
                  </a:rPr>
                  <a:t>ft						(72)</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457200" lvl="4"/>
                <a:endParaRPr lang="en-US" dirty="0" smtClean="0"/>
              </a:p>
              <a:p>
                <a:pPr marL="457200" lvl="4"/>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762000"/>
                <a:ext cx="8991600" cy="6671057"/>
              </a:xfrm>
              <a:prstGeom prst="rect">
                <a:avLst/>
              </a:prstGeom>
              <a:blipFill rotWithShape="1">
                <a:blip r:embed="rId3"/>
                <a:stretch>
                  <a:fillRect l="-881" t="-1005" r="-746"/>
                </a:stretch>
              </a:blipFill>
            </p:spPr>
            <p:txBody>
              <a:bodyPr/>
              <a:lstStyle/>
              <a:p>
                <a:r>
                  <a:rPr lang="en-US">
                    <a:noFill/>
                  </a:rPr>
                  <a:t> </a:t>
                </a:r>
              </a:p>
            </p:txBody>
          </p:sp>
        </mc:Fallback>
      </mc:AlternateContent>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932" y="990600"/>
                <a:ext cx="9127067" cy="2423164"/>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𝑐𝑛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𝑟</m:t>
                            </m:r>
                          </m:e>
                          <m:sub>
                            <m:r>
                              <a:rPr lang="en-US" sz="2400" i="1">
                                <a:latin typeface="Cambria Math"/>
                              </a:rPr>
                              <m:t>𝑠</m:t>
                            </m:r>
                          </m:sub>
                        </m:sSub>
                      </m:num>
                      <m:den>
                        <m:r>
                          <a:rPr lang="en-US" sz="2400" i="1">
                            <a:latin typeface="Cambria Math"/>
                          </a:rPr>
                          <m:t>𝑘</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(73)</a:t>
                </a:r>
                <a:endParaRPr lang="en-US" sz="24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6932" y="990600"/>
                <a:ext cx="9127067" cy="2423164"/>
              </a:xfrm>
              <a:prstGeom prst="rect">
                <a:avLst/>
              </a:prstGeom>
              <a:blipFill rotWithShape="1">
                <a:blip r:embed="rId3"/>
                <a:stretch>
                  <a:fillRect l="-935"/>
                </a:stretch>
              </a:blipFill>
            </p:spPr>
            <p:txBody>
              <a:bodyPr/>
              <a:lstStyle/>
              <a:p>
                <a:r>
                  <a:rPr lang="en-US">
                    <a:noFill/>
                  </a:rPr>
                  <a:t> </a:t>
                </a:r>
              </a:p>
            </p:txBody>
          </p:sp>
        </mc:Fallback>
      </mc:AlternateContent>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762000"/>
            <a:ext cx="8305800" cy="95410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Distances </a:t>
            </a:r>
          </a:p>
          <a:p>
            <a:pPr marL="0" lvl="3"/>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0" y="3256503"/>
                <a:ext cx="9144000" cy="3220497"/>
              </a:xfrm>
              <a:prstGeom prst="rect">
                <a:avLst/>
              </a:prstGeom>
            </p:spPr>
            <p:txBody>
              <a:bodyPr wrap="square">
                <a:spAutoFit/>
              </a:bodyPr>
              <a:lstStyle/>
              <a:p>
                <a:r>
                  <a:rPr lang="en-US" sz="2400" i="1"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𝑅</m:t>
                    </m:r>
                  </m:oMath>
                </a14:m>
                <a:endParaRPr lang="en-US" sz="2400" dirty="0" smtClean="0"/>
              </a:p>
              <a:p>
                <a:endParaRPr lang="en-US" sz="2400" dirty="0"/>
              </a:p>
              <a:p>
                <a:r>
                  <a:rPr lang="en-US" sz="2400" i="1" dirty="0">
                    <a:latin typeface="Times New Roman" pitchFamily="18" charset="0"/>
                    <a:cs typeface="Times New Roman" pitchFamily="18" charset="0"/>
                  </a:rPr>
                  <a:t>CN to adjacent CN</a:t>
                </a:r>
                <a:r>
                  <a:rPr lang="en-US" sz="2400" i="1" dirty="0" smtClean="0">
                    <a:latin typeface="Times New Roman" pitchFamily="18" charset="0"/>
                    <a:cs typeface="Times New Roman" pitchFamily="18" charset="0"/>
                  </a:rPr>
                  <a:t>:</a:t>
                </a:r>
                <a:r>
                  <a:rPr lang="en-US" sz="2400" dirty="0" smtClean="0"/>
                  <a:t>	 </a:t>
                </a:r>
              </a:p>
              <a:p>
                <a:pPr algn="just"/>
                <a:r>
                  <a:rPr lang="en-US" sz="2400" dirty="0" smtClean="0"/>
                  <a:t>			</a:t>
                </a:r>
                <a14:m>
                  <m:oMath xmlns:m="http://schemas.openxmlformats.org/officeDocument/2006/math">
                    <m:sSub>
                      <m:sSubPr>
                        <m:ctrlPr>
                          <a:rPr lang="en-US" sz="2400" i="1" smtClean="0">
                            <a:latin typeface="Cambria Math"/>
                          </a:rPr>
                        </m:ctrlPr>
                      </m:sSubPr>
                      <m:e>
                        <m:r>
                          <a:rPr lang="en-US" sz="2400" i="1" smtClean="0">
                            <a:latin typeface="Cambria Math"/>
                          </a:rPr>
                          <m:t> </m:t>
                        </m:r>
                        <m:r>
                          <a:rPr lang="en-US" sz="2400" i="1">
                            <a:latin typeface="Cambria Math"/>
                          </a:rPr>
                          <m:t>𝐷</m:t>
                        </m:r>
                      </m:e>
                      <m:sub>
                        <m:r>
                          <a:rPr lang="en-US" sz="2400" i="1">
                            <a:latin typeface="Cambria Math"/>
                          </a:rPr>
                          <m:t>𝑖𝑗</m:t>
                        </m:r>
                      </m:sub>
                    </m:sSub>
                    <m:r>
                      <a:rPr lang="en-US" sz="2400" b="0" i="1" smtClean="0">
                        <a:latin typeface="Cambria Math"/>
                      </a:rPr>
                      <m:t> = </m:t>
                    </m:r>
                  </m:oMath>
                </a14:m>
                <a:r>
                  <a:rPr lang="en-US" sz="2400" dirty="0" smtClean="0">
                    <a:latin typeface="Times New Roman" pitchFamily="18" charset="0"/>
                    <a:cs typeface="Times New Roman" pitchFamily="18" charset="0"/>
                  </a:rPr>
                  <a:t>Center-to-Center of phase conductors</a:t>
                </a:r>
              </a:p>
              <a:p>
                <a:endParaRPr lang="en-US" sz="2400" dirty="0"/>
              </a:p>
              <a:p>
                <a:r>
                  <a:rPr lang="en-US" sz="2400" i="1"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𝑘</m:t>
                        </m:r>
                      </m:deg>
                      <m:e>
                        <m:sSubSup>
                          <m:sSubSupPr>
                            <m:ctrlPr>
                              <a:rPr lang="en-US" sz="2400" i="1">
                                <a:latin typeface="Cambria Math"/>
                              </a:rPr>
                            </m:ctrlPr>
                          </m:sSubSupPr>
                          <m:e>
                            <m:r>
                              <a:rPr lang="en-US" sz="2400" i="1">
                                <a:latin typeface="Cambria Math"/>
                              </a:rPr>
                              <m:t>𝐷</m:t>
                            </m:r>
                          </m:e>
                          <m:sub>
                            <m:r>
                              <a:rPr lang="en-US" sz="2400" i="1">
                                <a:latin typeface="Cambria Math"/>
                              </a:rPr>
                              <m:t>𝑛𝑚</m:t>
                            </m:r>
                          </m:sub>
                          <m:sup>
                            <m:r>
                              <a:rPr lang="en-US" sz="2400" i="1">
                                <a:latin typeface="Cambria Math"/>
                              </a:rPr>
                              <m:t>𝑘</m:t>
                            </m:r>
                          </m:sup>
                        </m:sSubSup>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sup>
                        </m:sSup>
                      </m:e>
                    </m:ra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56503"/>
                <a:ext cx="9144000" cy="3220497"/>
              </a:xfrm>
              <a:prstGeom prst="rect">
                <a:avLst/>
              </a:prstGeom>
              <a:blipFill rotWithShape="1">
                <a:blip r:embed="rId4"/>
                <a:stretch>
                  <a:fillRect l="-1000" t="-1701" b="-2268"/>
                </a:stretch>
              </a:blipFill>
            </p:spPr>
            <p:txBody>
              <a:bodyPr/>
              <a:lstStyle/>
              <a:p>
                <a:r>
                  <a:rPr lang="en-US">
                    <a:noFill/>
                  </a:rPr>
                  <a:t> </a:t>
                </a:r>
              </a:p>
            </p:txBody>
          </p:sp>
        </mc:Fallback>
      </mc:AlternateContent>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a:t> Series </a:t>
            </a:r>
            <a:r>
              <a:rPr lang="en-US" sz="8000" dirty="0"/>
              <a:t>impedance</a:t>
            </a:r>
          </a:p>
          <a:p>
            <a:pPr lvl="2"/>
            <a:r>
              <a:rPr lang="en-US" sz="8000" dirty="0"/>
              <a:t> </a:t>
            </a:r>
            <a:r>
              <a:rPr lang="en-US" sz="8000" dirty="0"/>
              <a:t> Shunt </a:t>
            </a:r>
            <a:r>
              <a:rPr lang="en-US" sz="8000" dirty="0"/>
              <a:t>Admittance</a:t>
            </a:r>
          </a:p>
          <a:p>
            <a:endParaRPr lang="en-US" dirty="0"/>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421653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0" y="1676400"/>
            <a:ext cx="7433388" cy="4191000"/>
          </a:xfrm>
          <a:prstGeom prst="rect">
            <a:avLst/>
          </a:prstGeom>
        </p:spPr>
      </p:pic>
      <p:sp>
        <p:nvSpPr>
          <p:cNvPr id="5" name="TextBox 4"/>
          <p:cNvSpPr txBox="1"/>
          <p:nvPr/>
        </p:nvSpPr>
        <p:spPr>
          <a:xfrm>
            <a:off x="6324600" y="6019800"/>
            <a:ext cx="2971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685800"/>
            <a:ext cx="9144000" cy="120032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0" y="3733800"/>
            <a:ext cx="9144000" cy="2616101"/>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self </a:t>
            </a:r>
            <a:r>
              <a:rPr lang="en-US" sz="2400" dirty="0">
                <a:latin typeface="Times New Roman" pitchFamily="18" charset="0"/>
                <a:cs typeface="Times New Roman" pitchFamily="18" charset="0"/>
              </a:rPr>
              <a:t>impedances of the phase conductor and the tape </a:t>
            </a:r>
            <a:r>
              <a:rPr lang="en-US" sz="2400" dirty="0" smtClean="0">
                <a:latin typeface="Times New Roman" pitchFamily="18" charset="0"/>
                <a:cs typeface="Times New Roman" pitchFamily="18" charset="0"/>
              </a:rPr>
              <a:t>shield</a:t>
            </a:r>
          </a:p>
          <a:p>
            <a:pPr marL="800100" lvl="1" indent="-342900">
              <a:buFont typeface="Wingdings" pitchFamily="2" charset="2"/>
              <a:buChar char="Ø"/>
            </a:pPr>
            <a:r>
              <a:rPr lang="en-US" sz="2400" dirty="0" smtClean="0">
                <a:latin typeface="Times New Roman" pitchFamily="18" charset="0"/>
                <a:cs typeface="Times New Roman" pitchFamily="18" charset="0"/>
              </a:rPr>
              <a:t> mutual </a:t>
            </a:r>
            <a:r>
              <a:rPr lang="en-US" sz="2400" dirty="0">
                <a:latin typeface="Times New Roman" pitchFamily="18" charset="0"/>
                <a:cs typeface="Times New Roman" pitchFamily="18" charset="0"/>
              </a:rPr>
              <a:t>impedance between the phase conductor and the tape </a:t>
            </a:r>
            <a:r>
              <a:rPr lang="en-US" sz="2400" dirty="0" smtClean="0">
                <a:latin typeface="Times New Roman" pitchFamily="18" charset="0"/>
                <a:cs typeface="Times New Roman" pitchFamily="18" charset="0"/>
              </a:rPr>
              <a:t>shield. </a:t>
            </a:r>
            <a:endParaRPr lang="en-US" sz="24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89000" y="2057400"/>
                <a:ext cx="6502400" cy="156966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𝑐</m:t>
                        </m:r>
                      </m:sub>
                    </m:sSub>
                    <m:r>
                      <a:rPr lang="en-US" sz="2400" i="1">
                        <a:latin typeface="Cambria Math"/>
                      </a:rPr>
                      <m:t>= </m:t>
                    </m:r>
                  </m:oMath>
                </a14:m>
                <a:r>
                  <a:rPr lang="en-US" sz="2400" dirty="0">
                    <a:latin typeface="Times New Roman" pitchFamily="18" charset="0"/>
                    <a:cs typeface="Times New Roman" pitchFamily="18" charset="0"/>
                  </a:rPr>
                  <a:t> diameter of phase conductor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 </m:t>
                    </m:r>
                  </m:oMath>
                </a14:m>
                <a:r>
                  <a:rPr lang="en-US" sz="2400" dirty="0">
                    <a:latin typeface="Times New Roman" pitchFamily="18" charset="0"/>
                    <a:cs typeface="Times New Roman" pitchFamily="18" charset="0"/>
                  </a:rPr>
                  <a:t> outside diameter over jacket (inches)</a:t>
                </a:r>
              </a:p>
              <a:p>
                <a14:m>
                  <m:oMath xmlns:m="http://schemas.openxmlformats.org/officeDocument/2006/math">
                    <m:r>
                      <a:rPr lang="en-US" sz="2400" i="1">
                        <a:latin typeface="Cambria Math"/>
                      </a:rPr>
                      <m:t>𝑇</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thickness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copper </a:t>
                </a:r>
                <a:r>
                  <a:rPr lang="en-US" sz="2400" dirty="0">
                    <a:latin typeface="Times New Roman" pitchFamily="18" charset="0"/>
                    <a:cs typeface="Times New Roman" pitchFamily="18" charset="0"/>
                  </a:rPr>
                  <a:t>tape shield </a:t>
                </a:r>
                <a:r>
                  <a:rPr lang="en-US" sz="2400" dirty="0" smtClean="0">
                    <a:latin typeface="Times New Roman" pitchFamily="18" charset="0"/>
                    <a:cs typeface="Times New Roman" pitchFamily="18" charset="0"/>
                  </a:rPr>
                  <a:t> (millimeters)</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89000" y="2057400"/>
                <a:ext cx="6502400" cy="1569660"/>
              </a:xfrm>
              <a:prstGeom prst="rect">
                <a:avLst/>
              </a:prstGeom>
              <a:blipFill rotWithShape="1">
                <a:blip r:embed="rId3"/>
                <a:stretch>
                  <a:fillRect l="-281" t="-3113" b="-7782"/>
                </a:stretch>
              </a:blipFill>
            </p:spPr>
            <p:txBody>
              <a:bodyPr/>
              <a:lstStyle/>
              <a:p>
                <a:r>
                  <a:rPr lang="en-US">
                    <a:noFill/>
                  </a:rPr>
                  <a:t> </a:t>
                </a:r>
              </a:p>
            </p:txBody>
          </p:sp>
        </mc:Fallback>
      </mc:AlternateContent>
    </p:spTree>
    <p:extLst>
      <p:ext uri="{BB962C8B-B14F-4D97-AF65-F5344CB8AC3E}">
        <p14:creationId xmlns:p14="http://schemas.microsoft.com/office/powerpoint/2010/main" val="16360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85800"/>
                <a:ext cx="9144000" cy="615860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1" indent="-342900" algn="just">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𝑠h𝑖𝑒𝑙𝑑</m:t>
                        </m:r>
                      </m:sub>
                    </m:sSub>
                    <m:r>
                      <a:rPr lang="en-US" sz="2400" i="1">
                        <a:latin typeface="Cambria Math"/>
                      </a:rPr>
                      <m:t>=7.9385×</m:t>
                    </m:r>
                    <m:sSup>
                      <m:sSupPr>
                        <m:ctrlPr>
                          <a:rPr lang="en-US" sz="2400" i="1">
                            <a:latin typeface="Cambria Math"/>
                          </a:rPr>
                        </m:ctrlPr>
                      </m:sSupPr>
                      <m:e>
                        <m:r>
                          <a:rPr lang="en-US" sz="2400" i="1">
                            <a:latin typeface="Cambria Math"/>
                          </a:rPr>
                          <m:t>10</m:t>
                        </m:r>
                      </m:e>
                      <m:sup>
                        <m:r>
                          <a:rPr lang="en-US" sz="2400" i="1">
                            <a:latin typeface="Cambria Math"/>
                          </a:rPr>
                          <m:t>8</m:t>
                        </m:r>
                      </m:sup>
                    </m:sSup>
                    <m:r>
                      <a:rPr lang="en-US" sz="2400" i="1">
                        <a:latin typeface="Cambria Math"/>
                      </a:rPr>
                      <m:t>∙</m:t>
                    </m:r>
                    <m:f>
                      <m:fPr>
                        <m:ctrlPr>
                          <a:rPr lang="en-US" sz="2400" i="1">
                            <a:latin typeface="Cambria Math"/>
                          </a:rPr>
                        </m:ctrlPr>
                      </m:fPr>
                      <m:num>
                        <m:r>
                          <a:rPr lang="en-US" sz="2400" i="1">
                            <a:latin typeface="Cambria Math"/>
                          </a:rPr>
                          <m:t>𝜌</m:t>
                        </m:r>
                      </m:num>
                      <m:den>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r>
                          <a:rPr lang="en-US" sz="2400" i="1">
                            <a:latin typeface="Cambria Math"/>
                          </a:rPr>
                          <m:t>𝑇</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(75)</a:t>
                </a:r>
                <a:endParaRPr lang="en-US" sz="24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400" dirty="0" smtClean="0">
                    <a:latin typeface="Times New Roman" pitchFamily="18" charset="0"/>
                    <a:cs typeface="Times New Roman" pitchFamily="18" charset="0"/>
                  </a:rPr>
                  <a:t>Temperature is 50</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400" dirty="0" smtClean="0">
                    <a:latin typeface="Times New Roman" pitchFamily="18" charset="0"/>
                    <a:cs typeface="Times New Roman" pitchFamily="18" charset="0"/>
                  </a:rPr>
                  <a:t>Resistivity is 100 </a:t>
                </a:r>
                <a:r>
                  <a:rPr lang="el-GR" sz="2400" dirty="0" smtClean="0">
                    <a:latin typeface="Times New Roman" pitchFamily="18" charset="0"/>
                    <a:cs typeface="Times New Roman" pitchFamily="18" charset="0"/>
                  </a:rPr>
                  <a:t>Ω</a:t>
                </a:r>
                <a:r>
                  <a:rPr lang="en-US" sz="24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f>
                      <m:fPr>
                        <m:ctrlPr>
                          <a:rPr lang="en-US" sz="2400" i="1">
                            <a:latin typeface="Cambria Math"/>
                          </a:rPr>
                        </m:ctrlPr>
                      </m:fPr>
                      <m:num>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m:t>
                            </m:r>
                          </m:den>
                        </m:f>
                        <m:r>
                          <a:rPr lang="en-US" sz="2400" i="1">
                            <a:latin typeface="Cambria Math"/>
                          </a:rPr>
                          <m:t>−</m:t>
                        </m:r>
                        <m:f>
                          <m:fPr>
                            <m:ctrlPr>
                              <a:rPr lang="en-US" sz="2400" i="1">
                                <a:latin typeface="Cambria Math"/>
                              </a:rPr>
                            </m:ctrlPr>
                          </m:fPr>
                          <m:num>
                            <m:r>
                              <a:rPr lang="en-US" sz="2400" i="1">
                                <a:latin typeface="Cambria Math"/>
                              </a:rPr>
                              <m:t>𝑇</m:t>
                            </m:r>
                          </m:num>
                          <m:den>
                            <m:r>
                              <a:rPr lang="en-US" sz="2400" i="1">
                                <a:latin typeface="Cambria Math"/>
                              </a:rPr>
                              <m:t>2000</m:t>
                            </m:r>
                          </m:den>
                        </m:f>
                      </m:num>
                      <m:den>
                        <m:r>
                          <a:rPr lang="en-US" sz="2400" i="1">
                            <a:latin typeface="Cambria Math"/>
                          </a:rPr>
                          <m:t>12</m:t>
                        </m:r>
                      </m:den>
                    </m:f>
                  </m:oMath>
                </a14:m>
                <a:r>
                  <a:rPr lang="en-US" sz="2400" dirty="0"/>
                  <a:t>  </a:t>
                </a:r>
                <a:r>
                  <a:rPr lang="en-US" sz="2400" dirty="0" smtClean="0">
                    <a:latin typeface="Times New Roman" pitchFamily="18" charset="0"/>
                    <a:cs typeface="Times New Roman" pitchFamily="18" charset="0"/>
                  </a:rPr>
                  <a:t>ft</a:t>
                </a:r>
                <a:r>
                  <a:rPr lang="en-US" sz="2400"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6158609"/>
              </a:xfrm>
              <a:prstGeom prst="rect">
                <a:avLst/>
              </a:prstGeom>
              <a:blipFill rotWithShape="1">
                <a:blip r:embed="rId3"/>
                <a:stretch>
                  <a:fillRect l="-867" t="-1089" r="-1000"/>
                </a:stretch>
              </a:blipFill>
            </p:spPr>
            <p:txBody>
              <a:bodyPr/>
              <a:lstStyle/>
              <a:p>
                <a:r>
                  <a:rPr lang="en-US">
                    <a:noFill/>
                  </a:rPr>
                  <a:t> </a:t>
                </a:r>
              </a:p>
            </p:txBody>
          </p:sp>
        </mc:Fallback>
      </mc:AlternateContent>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5653" y="625582"/>
                <a:ext cx="9144000" cy="486081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000" dirty="0" smtClean="0"/>
                  <a:t>  </a:t>
                </a: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457200" lvl="4" algn="just"/>
                <a:r>
                  <a:rPr lang="en-US" sz="2400" b="1" dirty="0" smtClean="0">
                    <a:latin typeface="Times New Roman" pitchFamily="18" charset="0"/>
                    <a:cs typeface="Times New Roman" pitchFamily="18" charset="0"/>
                  </a:rPr>
                  <a:t>Tape shield to its own phase:</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oMath>
                </a14:m>
                <a:r>
                  <a:rPr lang="en-US" sz="2400" dirty="0">
                    <a:latin typeface="Times New Roman" pitchFamily="18" charset="0"/>
                    <a:cs typeface="Times New Roman" pitchFamily="18" charset="0"/>
                  </a:rPr>
                  <a:t> radius to midpoint of the shield (feet</a:t>
                </a:r>
                <a:r>
                  <a:rPr lang="en-US" sz="2400" dirty="0" smtClean="0">
                    <a:latin typeface="Times New Roman" pitchFamily="18" charset="0"/>
                    <a:cs typeface="Times New Roman" pitchFamily="18" charset="0"/>
                  </a:rPr>
                  <a:t>)</a:t>
                </a: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tape shield:</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center-to-center distance of the phase conductors (feet</a:t>
                </a:r>
                <a:r>
                  <a:rPr lang="en-US" sz="2400" dirty="0" smtClean="0">
                    <a:latin typeface="Times New Roman" pitchFamily="18" charset="0"/>
                    <a:cs typeface="Times New Roman" pitchFamily="18" charset="0"/>
                  </a:rPr>
                  <a:t>)</a:t>
                </a:r>
                <a:endParaRPr lang="en-US" sz="2400" b="1" dirty="0" smtClean="0">
                  <a:latin typeface="Times New Roman" pitchFamily="18" charset="0"/>
                  <a:cs typeface="Times New Roman" pitchFamily="18" charset="0"/>
                </a:endParaRP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653" y="625582"/>
                <a:ext cx="9144000" cy="4860818"/>
              </a:xfrm>
              <a:prstGeom prst="rect">
                <a:avLst/>
              </a:prstGeom>
              <a:blipFill rotWithShape="1">
                <a:blip r:embed="rId3"/>
                <a:stretch>
                  <a:fillRect l="-533" t="-1380" r="-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5159052"/>
                <a:ext cx="8534400" cy="123008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𝑛𝑚</m:t>
                        </m:r>
                      </m:sub>
                    </m:sSub>
                  </m:oMath>
                </a14:m>
                <a:r>
                  <a:rPr lang="en-US" sz="2400" dirty="0">
                    <a:latin typeface="Times New Roman" pitchFamily="18" charset="0"/>
                    <a:cs typeface="Times New Roman" pitchFamily="18" charset="0"/>
                  </a:rPr>
                  <a:t> feet</a:t>
                </a: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𝑛𝑚</m:t>
                        </m:r>
                      </m:sub>
                    </m:sSub>
                    <m:r>
                      <a:rPr lang="en-US" sz="2400" i="1">
                        <a:latin typeface="Cambria Math"/>
                      </a:rPr>
                      <m:t>=</m:t>
                    </m:r>
                  </m:oMath>
                </a14:m>
                <a:r>
                  <a:rPr lang="en-US" sz="24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457200" y="5159052"/>
                <a:ext cx="8534400" cy="1230080"/>
              </a:xfrm>
              <a:prstGeom prst="rect">
                <a:avLst/>
              </a:prstGeom>
              <a:blipFill rotWithShape="1">
                <a:blip r:embed="rId4"/>
                <a:stretch>
                  <a:fillRect l="-1071" t="-3960" b="-10396"/>
                </a:stretch>
              </a:blipFill>
            </p:spPr>
            <p:txBody>
              <a:bodyPr/>
              <a:lstStyle/>
              <a:p>
                <a:r>
                  <a:rPr lang="en-US">
                    <a:noFill/>
                  </a:rPr>
                  <a:t> </a:t>
                </a:r>
              </a:p>
            </p:txBody>
          </p:sp>
        </mc:Fallback>
      </mc:AlternateContent>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a:t>impedance</a:t>
            </a:r>
          </a:p>
          <a:p>
            <a:pPr lvl="2"/>
            <a:r>
              <a:rPr lang="en-US" sz="8000" dirty="0"/>
              <a:t> </a:t>
            </a:r>
            <a:r>
              <a:rPr lang="en-US" sz="8000" dirty="0"/>
              <a:t> Shunt </a:t>
            </a:r>
            <a:r>
              <a:rPr lang="en-US" sz="8000" dirty="0"/>
              <a:t>Admittance</a:t>
            </a:r>
          </a:p>
          <a:p>
            <a:endParaRPr lang="en-US" dirty="0"/>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4" name="TextBox 3"/>
          <p:cNvSpPr txBox="1"/>
          <p:nvPr/>
        </p:nvSpPr>
        <p:spPr>
          <a:xfrm>
            <a:off x="0" y="609600"/>
            <a:ext cx="9144000" cy="163121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994" y="2342420"/>
            <a:ext cx="4226011" cy="4343400"/>
          </a:xfrm>
          <a:prstGeom prst="rect">
            <a:avLst/>
          </a:prstGeom>
        </p:spPr>
      </p:pic>
      <p:sp>
        <p:nvSpPr>
          <p:cNvPr id="5" name="TextBox 4"/>
          <p:cNvSpPr txBox="1"/>
          <p:nvPr/>
        </p:nvSpPr>
        <p:spPr>
          <a:xfrm>
            <a:off x="533400" y="59436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26297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262979"/>
              </a:xfrm>
              <a:prstGeom prst="rect">
                <a:avLst/>
              </a:prstGeom>
              <a:blipFill rotWithShape="1">
                <a:blip r:embed="rId3"/>
                <a:stretch>
                  <a:fillRect t="-127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692712"/>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𝑝</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1</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2</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12</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𝑘</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m:t>
                                    </m:r>
                                    <m:r>
                                      <a:rPr lang="en-US" sz="2400" i="1">
                                        <a:latin typeface="Cambria Math"/>
                                      </a:rPr>
                                      <m:t>𝑘</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oMath>
                </a14:m>
                <a:r>
                  <a:rPr lang="en-US" sz="2400" dirty="0" smtClean="0"/>
                  <a:t>	</a:t>
                </a:r>
                <a:r>
                  <a:rPr lang="en-US" sz="2400" dirty="0" smtClean="0">
                    <a:latin typeface="Times New Roman" pitchFamily="18" charset="0"/>
                    <a:cs typeface="Times New Roman" pitchFamily="18" charset="0"/>
                  </a:rPr>
                  <a:t>(77)</a:t>
                </a:r>
              </a:p>
              <a:p>
                <a:endParaRPr lang="en-US" sz="2000" dirty="0" smtClean="0"/>
              </a:p>
              <a:p>
                <a:pPr algn="just"/>
                <a:r>
                  <a:rPr lang="en-US" sz="2400" dirty="0" smtClean="0"/>
                  <a:t>	where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𝑐</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692712"/>
              </a:xfrm>
              <a:prstGeom prst="rect">
                <a:avLst/>
              </a:prstGeom>
              <a:blipFill rotWithShape="1">
                <a:blip r:embed="rId3"/>
                <a:stretch>
                  <a:fillRect l="-1067" t="-1178" r="-7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09600"/>
                <a:ext cx="9144000" cy="6944593"/>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𝑞</m:t>
                            </m:r>
                          </m:e>
                          <m:sub>
                            <m:r>
                              <a:rPr lang="en-US" sz="2400" i="1">
                                <a:latin typeface="Cambria Math"/>
                              </a:rPr>
                              <m:t>𝑝</m:t>
                            </m:r>
                          </m:sub>
                        </m:sSub>
                      </m:num>
                      <m:den>
                        <m:r>
                          <a:rPr lang="en-US" sz="2400" i="1">
                            <a:latin typeface="Cambria Math"/>
                          </a:rPr>
                          <m:t>2</m:t>
                        </m:r>
                        <m:r>
                          <a:rPr lang="en-US" sz="2400" i="1">
                            <a:latin typeface="Cambria Math"/>
                          </a:rPr>
                          <m:t>𝜋𝜀</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oMath>
                </a14:m>
                <a:r>
                  <a:rPr lang="en-US" sz="2400" dirty="0" smtClean="0"/>
                  <a:t>			</a:t>
                </a:r>
                <a:r>
                  <a:rPr lang="en-US" sz="24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endParaRPr lang="en-US" sz="2000"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(79)</a:t>
                </a:r>
                <a:endParaRPr lang="en-US" sz="2400" dirty="0">
                  <a:latin typeface="Times New Roman" pitchFamily="18" charset="0"/>
                  <a:cs typeface="Times New Roman" pitchFamily="18" charset="0"/>
                </a:endParaRPr>
              </a:p>
              <a:p>
                <a:pPr marL="457200" lvl="4"/>
                <a:endParaRPr lang="en-US" sz="2000" dirty="0" smtClean="0"/>
              </a:p>
              <a:p>
                <a:pPr marL="457200" lvl="4"/>
                <a:endParaRPr lang="en-US" sz="2000" dirty="0" smtClean="0"/>
              </a:p>
              <a:p>
                <a:pPr marL="457200" lvl="4"/>
                <a:r>
                  <a:rPr lang="en-US" sz="2000" dirty="0" smtClean="0"/>
                  <a:t> </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0" y="609600"/>
                <a:ext cx="9144000" cy="6944593"/>
              </a:xfrm>
              <a:prstGeom prst="rect">
                <a:avLst/>
              </a:prstGeom>
              <a:blipFill rotWithShape="1">
                <a:blip r:embed="rId3"/>
                <a:stretch>
                  <a:fillRect l="-867" t="-966" r="-800"/>
                </a:stretch>
              </a:blipFill>
            </p:spPr>
            <p:txBody>
              <a:bodyPr/>
              <a:lstStyle/>
              <a:p>
                <a:r>
                  <a:rPr lang="en-US">
                    <a:noFill/>
                  </a:rPr>
                  <a:t> </a:t>
                </a:r>
              </a:p>
            </p:txBody>
          </p:sp>
        </mc:Fallback>
      </mc:AlternateContent>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646331"/>
          </a:xfrm>
          <a:prstGeom prst="rect">
            <a:avLst/>
          </a:prstGeom>
          <a:noFill/>
        </p:spPr>
        <p:txBody>
          <a:bodyPr wrap="square" rtlCol="0">
            <a:spAutoFit/>
          </a:bodyPr>
          <a:lstStyle/>
          <a:p>
            <a:pPr marL="0" lvl="1" algn="ctr"/>
            <a:r>
              <a:rPr lang="en-US" sz="3600" dirty="0" smtClean="0"/>
              <a:t>Typical Values of Relative Permittivity </a:t>
            </a:r>
            <a:endParaRPr lang="en-US" sz="3600" dirty="0"/>
          </a:p>
        </p:txBody>
      </p:sp>
      <p:sp>
        <p:nvSpPr>
          <p:cNvPr id="4" name="TextBox 3"/>
          <p:cNvSpPr txBox="1"/>
          <p:nvPr/>
        </p:nvSpPr>
        <p:spPr>
          <a:xfrm>
            <a:off x="0" y="457200"/>
            <a:ext cx="9144000" cy="3077766"/>
          </a:xfrm>
          <a:prstGeom prst="rect">
            <a:avLst/>
          </a:prstGeom>
          <a:noFill/>
        </p:spPr>
        <p:txBody>
          <a:bodyPr wrap="square" rtlCol="0">
            <a:spAutoFit/>
          </a:bodyPr>
          <a:lstStyle/>
          <a:p>
            <a:pPr marL="0" lvl="3"/>
            <a:r>
              <a:rPr lang="en-US" sz="2800" dirty="0" smtClean="0"/>
              <a:t>	</a:t>
            </a:r>
          </a:p>
          <a:p>
            <a:pPr marL="457200" lvl="4"/>
            <a:endParaRPr lang="en-US" dirty="0" smtClean="0"/>
          </a:p>
          <a:p>
            <a:pPr marL="457200" lvl="4"/>
            <a:r>
              <a:rPr lang="en-US" sz="2000" dirty="0" smtClean="0"/>
              <a:t>	</a:t>
            </a:r>
          </a:p>
          <a:p>
            <a:pPr marL="457200" lvl="4"/>
            <a:endParaRPr lang="en-US" sz="2000" dirty="0" smtClean="0"/>
          </a:p>
          <a:p>
            <a:pPr marL="457200" lvl="4"/>
            <a:r>
              <a:rPr lang="en-US" sz="2400" dirty="0" smtClean="0">
                <a:latin typeface="Times New Roman" pitchFamily="18" charset="0"/>
                <a:cs typeface="Times New Roman" pitchFamily="18" charset="0"/>
              </a:rPr>
              <a:t>Table 1.0</a:t>
            </a:r>
          </a:p>
          <a:p>
            <a:pPr marL="457200" lvl="4"/>
            <a:endParaRPr lang="en-US" sz="2400" dirty="0" smtClean="0">
              <a:latin typeface="Times New Roman" pitchFamily="18" charset="0"/>
              <a:cs typeface="Times New Roman" pitchFamily="18" charset="0"/>
            </a:endParaRPr>
          </a:p>
          <a:p>
            <a:pPr marL="457200" lvl="4"/>
            <a:endParaRPr lang="en-US" sz="2000" dirty="0" smtClean="0"/>
          </a:p>
          <a:p>
            <a:pPr marL="457200" lvl="4"/>
            <a:r>
              <a:rPr lang="en-US" sz="2000" dirty="0" smtClean="0"/>
              <a:t> </a:t>
            </a:r>
          </a:p>
          <a:p>
            <a:pPr marL="457200" lvl="4"/>
            <a:endParaRPr lang="en-US" sz="2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3385160887"/>
              </p:ext>
            </p:extLst>
          </p:nvPr>
        </p:nvGraphicFramePr>
        <p:xfrm>
          <a:off x="7772400" y="609600"/>
          <a:ext cx="685800" cy="528810"/>
        </p:xfrm>
        <a:graphic>
          <a:graphicData uri="http://schemas.openxmlformats.org/presentationml/2006/ole">
            <mc:AlternateContent xmlns:mc="http://schemas.openxmlformats.org/markup-compatibility/2006">
              <mc:Choice xmlns:v="urn:schemas-microsoft-com:vml" Requires="v">
                <p:oleObj spid="_x0000_s7236"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609600"/>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190401"/>
              </p:ext>
            </p:extLst>
          </p:nvPr>
        </p:nvGraphicFramePr>
        <p:xfrm>
          <a:off x="304800" y="2343991"/>
          <a:ext cx="8610600" cy="2132314"/>
        </p:xfrm>
        <a:graphic>
          <a:graphicData uri="http://schemas.openxmlformats.org/drawingml/2006/table">
            <a:tbl>
              <a:tblPr firstRow="1" firstCol="1" bandRow="1">
                <a:tableStyleId>{5C22544A-7EE6-4342-B048-85BDC9FD1C3A}</a:tableStyleId>
              </a:tblPr>
              <a:tblGrid>
                <a:gridCol w="4876800"/>
                <a:gridCol w="3733800"/>
              </a:tblGrid>
              <a:tr h="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a:t>impedance</a:t>
            </a:r>
          </a:p>
          <a:p>
            <a:pPr lvl="2"/>
            <a:r>
              <a:rPr lang="en-US" sz="8000" dirty="0"/>
              <a:t> </a:t>
            </a:r>
            <a:r>
              <a:rPr lang="en-US" sz="8000" dirty="0"/>
              <a:t> Shunt </a:t>
            </a:r>
            <a:r>
              <a:rPr lang="en-US" sz="8000" dirty="0"/>
              <a:t>Admittance</a:t>
            </a:r>
          </a:p>
          <a:p>
            <a:endParaRPr lang="en-US" dirty="0"/>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046719"/>
                <a:ext cx="9144000" cy="276998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046719"/>
                <a:ext cx="9144000" cy="2769989"/>
              </a:xfrm>
              <a:prstGeom prst="rect">
                <a:avLst/>
              </a:prstGeom>
              <a:blipFill rotWithShape="1">
                <a:blip r:embed="rId3"/>
                <a:stretch>
                  <a:fillRect l="-867" t="-2423" r="-100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767" y="2819400"/>
            <a:ext cx="5210033" cy="3966730"/>
          </a:xfrm>
          <a:prstGeom prst="rect">
            <a:avLst/>
          </a:prstGeom>
        </p:spPr>
      </p:pic>
      <p:sp>
        <p:nvSpPr>
          <p:cNvPr id="4" name="TextBox 3"/>
          <p:cNvSpPr txBox="1"/>
          <p:nvPr/>
        </p:nvSpPr>
        <p:spPr>
          <a:xfrm>
            <a:off x="304800" y="60198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143000"/>
                <a:ext cx="9144000" cy="664380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(80)</a:t>
                </a:r>
                <a:endParaRPr lang="en-US" sz="2400" dirty="0">
                  <a:latin typeface="Times New Roman" pitchFamily="18" charset="0"/>
                  <a:cs typeface="Times New Roman" pitchFamily="18" charset="0"/>
                </a:endParaRPr>
              </a:p>
              <a:p>
                <a:pPr marL="1371600" lvl="6" algn="just"/>
                <a:endParaRPr lang="en-US" sz="2000" dirty="0" smtClean="0"/>
              </a:p>
              <a:p>
                <a:pPr marL="0" lvl="3" algn="just"/>
                <a:endParaRPr lang="en-US" sz="2000" dirty="0" smtClean="0"/>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143000"/>
                <a:ext cx="9144000" cy="6643806"/>
              </a:xfrm>
              <a:prstGeom prst="rect">
                <a:avLst/>
              </a:prstGeom>
              <a:blipFill rotWithShape="1">
                <a:blip r:embed="rId3"/>
                <a:stretch>
                  <a:fillRect l="-867" t="-1010" r="-1000"/>
                </a:stretch>
              </a:blipFill>
            </p:spPr>
            <p:txBody>
              <a:bodyPr/>
              <a:lstStyle/>
              <a:p>
                <a:r>
                  <a:rPr lang="en-US">
                    <a:noFill/>
                  </a:rPr>
                  <a:t> </a:t>
                </a:r>
              </a:p>
            </p:txBody>
          </p:sp>
        </mc:Fallback>
      </mc:AlternateContent>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a:t>impedance</a:t>
            </a:r>
          </a:p>
          <a:p>
            <a:pPr lvl="2"/>
            <a:r>
              <a:rPr lang="en-US" sz="8000" dirty="0"/>
              <a:t> </a:t>
            </a:r>
            <a:r>
              <a:rPr lang="en-US" sz="8000" dirty="0"/>
              <a:t> Shunt </a:t>
            </a:r>
            <a:r>
              <a:rPr lang="en-US" sz="8000" dirty="0"/>
              <a:t>Admittance</a:t>
            </a:r>
          </a:p>
          <a:p>
            <a:endParaRPr lang="en-US" dirty="0"/>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304698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mc:AlternateContent xmlns:mc="http://schemas.openxmlformats.org/markup-compatibility/2006" xmlns:a14="http://schemas.microsoft.com/office/drawing/2010/main">
        <mc:Choice Requires="a14">
          <p:sp>
            <p:nvSpPr>
              <p:cNvPr id="2" name="Rectangle 1"/>
              <p:cNvSpPr/>
              <p:nvPr/>
            </p:nvSpPr>
            <p:spPr>
              <a:xfrm>
                <a:off x="0" y="3962400"/>
                <a:ext cx="9143999" cy="126983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𝐼𝑐𝑎𝑝</m:t>
                                  </m:r>
                                </m:e>
                                <m:sub>
                                  <m:r>
                                    <a:rPr lang="en-US" sz="2400" i="1">
                                      <a:latin typeface="Cambria Math"/>
                                    </a:rPr>
                                    <m:t>𝑎</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𝑏</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𝑎𝑎</m:t>
                                  </m:r>
                                </m:sub>
                              </m:sSub>
                            </m:e>
                            <m:e>
                              <m:sSub>
                                <m:sSubPr>
                                  <m:ctrlPr>
                                    <a:rPr lang="en-US" sz="2400" i="1">
                                      <a:latin typeface="Cambria Math"/>
                                    </a:rPr>
                                  </m:ctrlPr>
                                </m:sSubPr>
                                <m:e>
                                  <m:r>
                                    <a:rPr lang="en-US" sz="2400" i="1">
                                      <a:latin typeface="Cambria Math"/>
                                    </a:rPr>
                                    <m:t>𝑦</m:t>
                                  </m:r>
                                </m:e>
                                <m:sub>
                                  <m:r>
                                    <a:rPr lang="en-US" sz="2400" i="1">
                                      <a:latin typeface="Cambria Math"/>
                                    </a:rPr>
                                    <m:t>𝑎𝑏</m:t>
                                  </m:r>
                                </m:sub>
                              </m:sSub>
                            </m:e>
                            <m:e>
                              <m:sSub>
                                <m:sSubPr>
                                  <m:ctrlPr>
                                    <a:rPr lang="en-US" sz="2400" i="1">
                                      <a:latin typeface="Cambria Math"/>
                                    </a:rPr>
                                  </m:ctrlPr>
                                </m:sSubPr>
                                <m:e>
                                  <m:r>
                                    <a:rPr lang="en-US" sz="2400" i="1">
                                      <a:latin typeface="Cambria Math"/>
                                    </a:rPr>
                                    <m:t>𝑦</m:t>
                                  </m:r>
                                </m:e>
                                <m:sub>
                                  <m:r>
                                    <a:rPr lang="en-US" sz="2400" i="1">
                                      <a:latin typeface="Cambria Math"/>
                                    </a:rPr>
                                    <m:t>𝑎𝑐</m:t>
                                  </m:r>
                                </m:sub>
                              </m:sSub>
                            </m:e>
                          </m:mr>
                          <m:mr>
                            <m:e>
                              <m:sSub>
                                <m:sSubPr>
                                  <m:ctrlPr>
                                    <a:rPr lang="en-US" sz="2400" i="1">
                                      <a:latin typeface="Cambria Math"/>
                                    </a:rPr>
                                  </m:ctrlPr>
                                </m:sSubPr>
                                <m:e>
                                  <m:r>
                                    <a:rPr lang="en-US" sz="2400" i="1">
                                      <a:latin typeface="Cambria Math"/>
                                    </a:rPr>
                                    <m:t>𝑦</m:t>
                                  </m:r>
                                </m:e>
                                <m:sub>
                                  <m:r>
                                    <a:rPr lang="en-US" sz="2400" i="1">
                                      <a:latin typeface="Cambria Math"/>
                                    </a:rPr>
                                    <m:t>𝑏𝑎</m:t>
                                  </m:r>
                                </m:sub>
                              </m:sSub>
                            </m:e>
                            <m:e>
                              <m:sSub>
                                <m:sSubPr>
                                  <m:ctrlPr>
                                    <a:rPr lang="en-US" sz="2400" i="1">
                                      <a:latin typeface="Cambria Math"/>
                                    </a:rPr>
                                  </m:ctrlPr>
                                </m:sSubPr>
                                <m:e>
                                  <m:r>
                                    <a:rPr lang="en-US" sz="2400" i="1">
                                      <a:latin typeface="Cambria Math"/>
                                    </a:rPr>
                                    <m:t>𝑦</m:t>
                                  </m:r>
                                </m:e>
                                <m:sub>
                                  <m:r>
                                    <a:rPr lang="en-US" sz="2400" i="1">
                                      <a:latin typeface="Cambria Math"/>
                                    </a:rPr>
                                    <m:t>𝑏𝑏</m:t>
                                  </m:r>
                                </m:sub>
                              </m:sSub>
                            </m:e>
                            <m:e>
                              <m:sSub>
                                <m:sSubPr>
                                  <m:ctrlPr>
                                    <a:rPr lang="en-US" sz="2400" i="1">
                                      <a:latin typeface="Cambria Math"/>
                                    </a:rPr>
                                  </m:ctrlPr>
                                </m:sSubPr>
                                <m:e>
                                  <m:r>
                                    <a:rPr lang="en-US" sz="2400" i="1">
                                      <a:latin typeface="Cambria Math"/>
                                    </a:rPr>
                                    <m:t>𝑦</m:t>
                                  </m:r>
                                </m:e>
                                <m:sub>
                                  <m:r>
                                    <a:rPr lang="en-US" sz="2400" i="1">
                                      <a:latin typeface="Cambria Math"/>
                                    </a:rPr>
                                    <m:t>𝑏𝑐</m:t>
                                  </m:r>
                                </m:sub>
                              </m:sSub>
                            </m:e>
                          </m:mr>
                          <m:mr>
                            <m:e>
                              <m:sSub>
                                <m:sSubPr>
                                  <m:ctrlPr>
                                    <a:rPr lang="en-US" sz="2400" i="1">
                                      <a:latin typeface="Cambria Math"/>
                                    </a:rPr>
                                  </m:ctrlPr>
                                </m:sSubPr>
                                <m:e>
                                  <m:r>
                                    <a:rPr lang="en-US" sz="2400" i="1">
                                      <a:latin typeface="Cambria Math"/>
                                    </a:rPr>
                                    <m:t>𝑦</m:t>
                                  </m:r>
                                </m:e>
                                <m:sub>
                                  <m:r>
                                    <a:rPr lang="en-US" sz="2400" i="1">
                                      <a:latin typeface="Cambria Math"/>
                                    </a:rPr>
                                    <m:t>𝑐𝑎</m:t>
                                  </m:r>
                                </m:sub>
                              </m:sSub>
                            </m:e>
                            <m:e>
                              <m:sSub>
                                <m:sSubPr>
                                  <m:ctrlPr>
                                    <a:rPr lang="en-US" sz="2400" i="1">
                                      <a:latin typeface="Cambria Math"/>
                                    </a:rPr>
                                  </m:ctrlPr>
                                </m:sSubPr>
                                <m:e>
                                  <m:r>
                                    <a:rPr lang="en-US" sz="2400" i="1">
                                      <a:latin typeface="Cambria Math"/>
                                    </a:rPr>
                                    <m:t>𝑦</m:t>
                                  </m:r>
                                </m:e>
                                <m:sub>
                                  <m:r>
                                    <a:rPr lang="en-US" sz="2400" i="1">
                                      <a:latin typeface="Cambria Math"/>
                                    </a:rPr>
                                    <m:t>𝑐𝑏</m:t>
                                  </m:r>
                                </m:sub>
                              </m:sSub>
                            </m:e>
                            <m:e>
                              <m:sSub>
                                <m:sSubPr>
                                  <m:ctrlPr>
                                    <a:rPr lang="en-US" sz="2400" i="1">
                                      <a:latin typeface="Cambria Math"/>
                                    </a:rPr>
                                  </m:ctrlPr>
                                </m:sSubPr>
                                <m:e>
                                  <m:r>
                                    <a:rPr lang="en-US" sz="2400" i="1">
                                      <a:latin typeface="Cambria Math"/>
                                    </a:rPr>
                                    <m:t>𝑦</m:t>
                                  </m:r>
                                </m:e>
                                <m:sub>
                                  <m:r>
                                    <a:rPr lang="en-US" sz="2400" i="1">
                                      <a:latin typeface="Cambria Math"/>
                                    </a:rPr>
                                    <m:t>𝑐𝑐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62400"/>
                <a:ext cx="9143999" cy="12698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677937"/>
                <a:ext cx="9143999" cy="46166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677937"/>
                <a:ext cx="9143999" cy="461665"/>
              </a:xfrm>
              <a:prstGeom prst="rect">
                <a:avLst/>
              </a:prstGeom>
              <a:blipFill rotWithShape="1">
                <a:blip r:embed="rId4"/>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83099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p:txBody>
      </p:sp>
      <mc:AlternateContent xmlns:mc="http://schemas.openxmlformats.org/markup-compatibility/2006" xmlns:a14="http://schemas.microsoft.com/office/drawing/2010/main">
        <mc:Choice Requires="a14">
          <p:sp>
            <p:nvSpPr>
              <p:cNvPr id="7" name="Rectangle 6"/>
              <p:cNvSpPr/>
              <p:nvPr/>
            </p:nvSpPr>
            <p:spPr>
              <a:xfrm>
                <a:off x="0" y="2209800"/>
                <a:ext cx="9144000" cy="461665"/>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(83)</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2209800"/>
                <a:ext cx="9144000" cy="461665"/>
              </a:xfrm>
              <a:prstGeom prst="rect">
                <a:avLst/>
              </a:prstGeom>
              <a:blipFill rotWithShape="1">
                <a:blip r:embed="rId3"/>
                <a:stretch>
                  <a:fillRect t="-12000" r="-67"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0" y="4114800"/>
                <a:ext cx="9144000" cy="1070614"/>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00</m:t>
                                  </m:r>
                                </m:sub>
                              </m:sSub>
                            </m:e>
                            <m:e>
                              <m:sSub>
                                <m:sSubPr>
                                  <m:ctrlPr>
                                    <a:rPr lang="en-US" sz="2400" i="1">
                                      <a:latin typeface="Cambria Math"/>
                                    </a:rPr>
                                  </m:ctrlPr>
                                </m:sSubPr>
                                <m:e>
                                  <m:r>
                                    <a:rPr lang="en-US" sz="2400" i="1">
                                      <a:latin typeface="Cambria Math"/>
                                    </a:rPr>
                                    <m:t>𝑦</m:t>
                                  </m:r>
                                </m:e>
                                <m:sub>
                                  <m:r>
                                    <a:rPr lang="en-US" sz="2400" i="1">
                                      <a:latin typeface="Cambria Math"/>
                                    </a:rPr>
                                    <m:t>01</m:t>
                                  </m:r>
                                </m:sub>
                              </m:sSub>
                            </m:e>
                            <m:e>
                              <m:sSub>
                                <m:sSubPr>
                                  <m:ctrlPr>
                                    <a:rPr lang="en-US" sz="2400" i="1">
                                      <a:latin typeface="Cambria Math"/>
                                    </a:rPr>
                                  </m:ctrlPr>
                                </m:sSubPr>
                                <m:e>
                                  <m:r>
                                    <a:rPr lang="en-US" sz="2400" i="1">
                                      <a:latin typeface="Cambria Math"/>
                                    </a:rPr>
                                    <m:t>𝑦</m:t>
                                  </m:r>
                                </m:e>
                                <m:sub>
                                  <m:r>
                                    <a:rPr lang="en-US" sz="2400" i="1">
                                      <a:latin typeface="Cambria Math"/>
                                    </a:rPr>
                                    <m:t>02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11</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e>
                              <m:sSub>
                                <m:sSubPr>
                                  <m:ctrlPr>
                                    <a:rPr lang="en-US" sz="2400" i="1">
                                      <a:latin typeface="Cambria Math"/>
                                    </a:rPr>
                                  </m:ctrlPr>
                                </m:sSubPr>
                                <m:e>
                                  <m:r>
                                    <a:rPr lang="en-US" sz="2400" i="1">
                                      <a:latin typeface="Cambria Math"/>
                                    </a:rPr>
                                    <m:t>𝑦</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4114800"/>
                <a:ext cx="9144000" cy="1070614"/>
              </a:xfrm>
              <a:prstGeom prst="rect">
                <a:avLst/>
              </a:prstGeom>
              <a:blipFill rotWithShape="1">
                <a:blip r:embed="rId4"/>
                <a:stretch>
                  <a:fillRect r="-867"/>
                </a:stretch>
              </a:blipFill>
            </p:spPr>
            <p:txBody>
              <a:bodyPr/>
              <a:lstStyle/>
              <a:p>
                <a:r>
                  <a:rPr lang="en-US">
                    <a:noFill/>
                  </a:rPr>
                  <a:t> </a:t>
                </a:r>
              </a:p>
            </p:txBody>
          </p:sp>
        </mc:Fallback>
      </mc:AlternateContent>
      <p:sp>
        <p:nvSpPr>
          <p:cNvPr id="10" name="TextBox 9"/>
          <p:cNvSpPr txBox="1"/>
          <p:nvPr/>
        </p:nvSpPr>
        <p:spPr>
          <a:xfrm>
            <a:off x="0" y="1516797"/>
            <a:ext cx="777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0" y="3352800"/>
            <a:ext cx="7239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708981"/>
          </a:xfrm>
          <a:prstGeom prst="rect">
            <a:avLst/>
          </a:prstGeom>
          <a:noFill/>
        </p:spPr>
        <p:txBody>
          <a:bodyPr wrap="square" rtlCol="0">
            <a:spAutoFit/>
          </a:bodyPr>
          <a:lstStyle/>
          <a:p>
            <a:r>
              <a:rPr lang="en-US" sz="2800" dirty="0" smtClean="0"/>
              <a:t>	</a:t>
            </a:r>
            <a:r>
              <a:rPr lang="en-US" sz="2800" dirty="0" smtClean="0">
                <a:latin typeface="Times New Roman" pitchFamily="18" charset="0"/>
                <a:cs typeface="Times New Roman" pitchFamily="18" charset="0"/>
              </a:rPr>
              <a:t>Transposed Three-phase Lines</a:t>
            </a:r>
          </a:p>
          <a:p>
            <a:pPr marL="342900" indent="-342900"/>
            <a:endParaRPr lang="en-US" sz="2800" dirty="0" smtClean="0"/>
          </a:p>
          <a:p>
            <a:pPr marL="457200" indent="-457200">
              <a:buFont typeface="Wingdings" pitchFamily="2" charset="2"/>
              <a:buChar char="Ø"/>
            </a:pPr>
            <a:r>
              <a:rPr lang="en-US" sz="2800" dirty="0" smtClean="0"/>
              <a:t>	</a:t>
            </a:r>
            <a:r>
              <a:rPr lang="en-US" sz="2400" dirty="0" smtClean="0">
                <a:latin typeface="Times New Roman" pitchFamily="18" charset="0"/>
                <a:cs typeface="Times New Roman" pitchFamily="18" charset="0"/>
              </a:rPr>
              <a:t>Usual assumptions made for High-Voltage Transmission lines:</a:t>
            </a:r>
          </a:p>
          <a:p>
            <a:pPr marL="1257300" lvl="2" indent="-342900">
              <a:buFont typeface="Wingdings" pitchFamily="2" charset="2"/>
              <a:buChar char="Ø"/>
            </a:pPr>
            <a:r>
              <a:rPr lang="en-US" sz="2400" b="1" dirty="0" smtClean="0">
                <a:latin typeface="Times New Roman" pitchFamily="18" charset="0"/>
                <a:cs typeface="Times New Roman" pitchFamily="18" charset="0"/>
              </a:rPr>
              <a:t>Transposed</a:t>
            </a:r>
            <a:r>
              <a:rPr lang="en-US" sz="24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400" b="1" dirty="0" smtClean="0">
                <a:latin typeface="Times New Roman" pitchFamily="18" charset="0"/>
                <a:cs typeface="Times New Roman" pitchFamily="18" charset="0"/>
              </a:rPr>
              <a:t>Balanced Loading</a:t>
            </a:r>
            <a:r>
              <a:rPr lang="en-US" sz="24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Hence “self” and “mutual” inductance terms can be combined into one “phase” inductance. </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The series impedance per phase of a transposed three-phase line consisting of one conductor per phase is given by: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790402"/>
                <a:ext cx="9144000" cy="686598"/>
              </a:xfrm>
              <a:prstGeom prst="rect">
                <a:avLst/>
              </a:prstGeom>
            </p:spPr>
            <p:txBody>
              <a:bodyPr wrap="square">
                <a:spAutoFit/>
              </a:bodyPr>
              <a:lstStyle/>
              <a:p>
                <a:pPr algn="ctr"/>
                <a:r>
                  <a:rPr lang="en-US" sz="24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 </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𝑒𝑞</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(5)</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790402"/>
                <a:ext cx="9144000" cy="68659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13986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Sequence Admittance of a three phase line</a:t>
            </a:r>
          </a:p>
          <a:p>
            <a:pPr marL="342900" lvl="2" indent="-342900"/>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a:t>impedance</a:t>
            </a:r>
          </a:p>
          <a:p>
            <a:pPr lvl="2"/>
            <a:r>
              <a:rPr lang="en-US" sz="8000" dirty="0"/>
              <a:t> </a:t>
            </a:r>
            <a:r>
              <a:rPr lang="en-US" sz="8000" dirty="0"/>
              <a:t> Shunt </a:t>
            </a:r>
            <a:r>
              <a:rPr lang="en-US" sz="8000" dirty="0"/>
              <a:t>Admittance</a:t>
            </a:r>
          </a:p>
          <a:p>
            <a:endParaRPr lang="en-US" dirty="0"/>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2" algn="ctr"/>
            <a:r>
              <a:rPr lang="en-US" sz="3200" dirty="0" smtClean="0">
                <a:latin typeface="Times New Roman" pitchFamily="18" charset="0"/>
                <a:cs typeface="Times New Roman" pitchFamily="18" charset="0"/>
              </a:rPr>
              <a:t>Series Impedance of Parallel Underground Distribution Lines</a:t>
            </a:r>
          </a:p>
        </p:txBody>
      </p:sp>
      <p:sp>
        <p:nvSpPr>
          <p:cNvPr id="4" name="Rectangle 3"/>
          <p:cNvSpPr/>
          <p:nvPr/>
        </p:nvSpPr>
        <p:spPr>
          <a:xfrm>
            <a:off x="0" y="1447800"/>
            <a:ext cx="9144000" cy="4062651"/>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a:t>
            </a:r>
            <a:r>
              <a:rPr lang="en-US" sz="8000" dirty="0"/>
              <a:t>impedance</a:t>
            </a:r>
          </a:p>
          <a:p>
            <a:pPr lvl="2"/>
            <a:r>
              <a:rPr lang="en-US" sz="8000" dirty="0"/>
              <a:t> </a:t>
            </a:r>
            <a:r>
              <a:rPr lang="en-US" sz="8000" dirty="0"/>
              <a:t> </a:t>
            </a:r>
            <a:r>
              <a:rPr lang="en-US" sz="8000" b="1" u="sng" dirty="0"/>
              <a:t>Shunt </a:t>
            </a:r>
            <a:r>
              <a:rPr lang="en-US" sz="8000" b="1" u="sng" dirty="0"/>
              <a:t>Admittance</a:t>
            </a:r>
          </a:p>
          <a:p>
            <a:endParaRPr lang="en-US" dirty="0"/>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985980"/>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dissolve">
                                      <p:cBhvr>
                                        <p:cTn id="1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6933" y="1000891"/>
            <a:ext cx="7924800" cy="221599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133600"/>
                <a:ext cx="9143999" cy="852028"/>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𝑘𝑅𝐷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(85)</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33600"/>
                <a:ext cx="9143999"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3505200"/>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505200"/>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676400" y="2273022"/>
                <a:ext cx="6569782" cy="852028"/>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(86)</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76400" y="2273022"/>
                <a:ext cx="6569782"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3810000"/>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3810000"/>
                <a:ext cx="7924799" cy="1354217"/>
              </a:xfrm>
              <a:prstGeom prst="rect">
                <a:avLst/>
              </a:prstGeom>
              <a:blipFill rotWithShape="1">
                <a:blip r:embed="rId4"/>
                <a:stretch>
                  <a:fillRect l="-1232" t="-3604" b="-9459"/>
                </a:stretch>
              </a:blipFill>
            </p:spPr>
            <p:txBody>
              <a:bodyPr/>
              <a:lstStyle/>
              <a:p>
                <a:r>
                  <a:rPr lang="en-US">
                    <a:noFill/>
                  </a:rPr>
                  <a:t> </a:t>
                </a:r>
              </a:p>
            </p:txBody>
          </p:sp>
        </mc:Fallback>
      </mc:AlternateContent>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1865</TotalTime>
  <Words>3922</Words>
  <Application>Microsoft Office PowerPoint</Application>
  <PresentationFormat>On-screen Show (4:3)</PresentationFormat>
  <Paragraphs>1148</Paragraphs>
  <Slides>96</Slides>
  <Notes>71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98" baseType="lpstr">
      <vt:lpstr>Office Theme</vt:lpstr>
      <vt:lpstr>Equation</vt:lpstr>
      <vt:lpstr>Substation and Distribution Automation Module 2  </vt:lpstr>
      <vt:lpstr>Module 1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d3x781</cp:lastModifiedBy>
  <cp:revision>150</cp:revision>
  <dcterms:created xsi:type="dcterms:W3CDTF">2006-08-16T00:00:00Z</dcterms:created>
  <dcterms:modified xsi:type="dcterms:W3CDTF">2011-09-07T05:59:12Z</dcterms:modified>
</cp:coreProperties>
</file>